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9601200" cy="12801600" type="A3"/>
  <p:notesSz cx="9866313" cy="142954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29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099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897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054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79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261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245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1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96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776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1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869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B451-62F5-408B-8C06-EFBE6D840ED8}" type="datetimeFigureOut">
              <a:rPr lang="nb-NO" smtClean="0"/>
              <a:t>10.10.2022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2CF47-F35C-4B17-8050-D860B5E2E6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62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hyperlink" Target="http://www.karusellen.barnehage.no/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bergen.kommune.no/barnehageplass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himmel, bygning, utendørs, hus&#10;&#10;Automatisk generert beskrivelse">
            <a:extLst>
              <a:ext uri="{FF2B5EF4-FFF2-40B4-BE49-F238E27FC236}">
                <a16:creationId xmlns:a16="http://schemas.microsoft.com/office/drawing/2014/main" id="{99A46B89-5F21-41EF-A370-3952617BE1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3" r="13876" b="1"/>
          <a:stretch/>
        </p:blipFill>
        <p:spPr>
          <a:xfrm>
            <a:off x="1563" y="7"/>
            <a:ext cx="9586673" cy="10441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9" name="Bilde 18" descr="Et bilde som inneholder person, personer&#10;&#10;Automatisk generert beskrivelse">
            <a:extLst>
              <a:ext uri="{FF2B5EF4-FFF2-40B4-BE49-F238E27FC236}">
                <a16:creationId xmlns:a16="http://schemas.microsoft.com/office/drawing/2014/main" id="{E12C32FD-DFB7-4630-8AB3-6C75F120CD7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92397" y="1923311"/>
            <a:ext cx="4793351" cy="6391134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2" name="Bilde 11" descr="Et bilde som inneholder tekst, innendørs, gulv, rom&#10;&#10;Automatisk generert beskrivelse">
            <a:extLst>
              <a:ext uri="{FF2B5EF4-FFF2-40B4-BE49-F238E27FC236}">
                <a16:creationId xmlns:a16="http://schemas.microsoft.com/office/drawing/2014/main" id="{DE05ADA0-7A0D-498C-94E8-4B08AB10AB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683"/>
            <a:ext cx="4605524" cy="61407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Bilde 8" descr="Et bilde som inneholder bygning, utendørs, hus, veranda&#10;&#10;Automatisk generert beskrivelse">
            <a:extLst>
              <a:ext uri="{FF2B5EF4-FFF2-40B4-BE49-F238E27FC236}">
                <a16:creationId xmlns:a16="http://schemas.microsoft.com/office/drawing/2014/main" id="{C218792D-101E-40E6-AFDC-29B650F1B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FilmGrain grainSize="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74" y="8152756"/>
            <a:ext cx="6334952" cy="475418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softEdge rad="127000"/>
          </a:effectLst>
        </p:spPr>
      </p:pic>
      <p:pic>
        <p:nvPicPr>
          <p:cNvPr id="26" name="Bilde 25" descr="Et bilde som inneholder tekst, dekket, kjøkken, innendørs&#10;&#10;Automatisk generert beskrivelse">
            <a:extLst>
              <a:ext uri="{FF2B5EF4-FFF2-40B4-BE49-F238E27FC236}">
                <a16:creationId xmlns:a16="http://schemas.microsoft.com/office/drawing/2014/main" id="{8E22C118-07F4-4A4B-89DC-DA3B0BF73A15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4540">
            <a:off x="5376674" y="3927699"/>
            <a:ext cx="3032907" cy="2036381"/>
          </a:xfrm>
          <a:prstGeom prst="rect">
            <a:avLst/>
          </a:prstGeom>
          <a:ln w="38100">
            <a:solidFill>
              <a:srgbClr val="000000"/>
            </a:solidFill>
          </a:ln>
          <a:effectLst>
            <a:softEdge rad="76200"/>
          </a:effectLst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814CE5A7-850F-431C-8F78-5958FEB587E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" y="9454658"/>
            <a:ext cx="4358741" cy="3346935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EEE9B9AE-A144-4024-BD85-30798496332C}"/>
              </a:ext>
            </a:extLst>
          </p:cNvPr>
          <p:cNvSpPr/>
          <p:nvPr/>
        </p:nvSpPr>
        <p:spPr>
          <a:xfrm>
            <a:off x="2976472" y="7064533"/>
            <a:ext cx="5814374" cy="3667152"/>
          </a:xfrm>
          <a:prstGeom prst="rect">
            <a:avLst/>
          </a:prstGeom>
          <a:blipFill dpi="0" rotWithShape="1">
            <a:blip r:embed="rId9">
              <a:alphaModFix amt="80000"/>
            </a:blip>
            <a:srcRect/>
            <a:tile tx="0" ty="0" sx="100000" sy="100000" flip="none" algn="tl"/>
          </a:blip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Vi kan blant annet tilby: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nb-NO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√</a:t>
            </a:r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	Erfarne, omsorgsfulle og engasjerte ansatte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nb-NO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√</a:t>
            </a:r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	Sterk foreldremedvirkning og medeierskap i 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  	en veldreven barnehage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nb-NO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√</a:t>
            </a:r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	Trivelige og velholdte lokaler i villa fra 1932 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nb-NO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√</a:t>
            </a:r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	Friluftsliv med utflukter i nærmiljøet flere 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  	dager i uken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nb-NO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√</a:t>
            </a:r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	Full kost – sunne og næringsrike måltider       </a:t>
            </a:r>
            <a:endParaRPr lang="nb-NO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lvl="0">
              <a:lnSpc>
                <a:spcPct val="150000"/>
              </a:lnSpc>
            </a:pPr>
            <a:r>
              <a:rPr lang="nb-NO" b="1" i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√</a:t>
            </a:r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	Godt og tett samarbeid med Haukeland skole</a:t>
            </a:r>
          </a:p>
          <a:p>
            <a:pPr lvl="0"/>
            <a:r>
              <a:rPr lang="nb-NO" b="1" i="1" dirty="0">
                <a:solidFill>
                  <a:schemeClr val="tx1"/>
                </a:solidFill>
                <a:latin typeface="Comic Sans MS" panose="030F0702030302020204" pitchFamily="66" charset="0"/>
              </a:rPr>
              <a:t>   	for våre skolestartere.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B48F9C8-2D99-4A45-842A-80DF98ADAA00}"/>
              </a:ext>
            </a:extLst>
          </p:cNvPr>
          <p:cNvSpPr/>
          <p:nvPr/>
        </p:nvSpPr>
        <p:spPr>
          <a:xfrm rot="21183080">
            <a:off x="591203" y="3114367"/>
            <a:ext cx="4206309" cy="3758768"/>
          </a:xfrm>
          <a:prstGeom prst="rect">
            <a:avLst/>
          </a:prstGeom>
          <a:gradFill flip="none" rotWithShape="1">
            <a:gsLst>
              <a:gs pos="0">
                <a:srgbClr val="FF66FF">
                  <a:tint val="66000"/>
                  <a:satMod val="160000"/>
                  <a:lumMod val="0"/>
                  <a:lumOff val="100000"/>
                  <a:alpha val="80000"/>
                </a:srgbClr>
              </a:gs>
              <a:gs pos="50000">
                <a:srgbClr val="FF66FF">
                  <a:tint val="44500"/>
                  <a:satMod val="160000"/>
                </a:srgbClr>
              </a:gs>
              <a:gs pos="100000">
                <a:srgbClr val="FF66FF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  <a:effectLst>
            <a:softEdge rad="127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200" b="1" dirty="0">
              <a:solidFill>
                <a:schemeClr val="tx1"/>
              </a:solidFill>
            </a:endParaRPr>
          </a:p>
          <a:p>
            <a:pPr algn="ctr"/>
            <a:r>
              <a:rPr lang="nb-NO" sz="2800" b="1" dirty="0">
                <a:solidFill>
                  <a:schemeClr val="accent6"/>
                </a:solidFill>
              </a:rPr>
              <a:t>K</a:t>
            </a:r>
            <a:r>
              <a:rPr lang="nb-NO" sz="2800" b="1" dirty="0">
                <a:solidFill>
                  <a:schemeClr val="accent1"/>
                </a:solidFill>
              </a:rPr>
              <a:t>A</a:t>
            </a:r>
            <a:r>
              <a:rPr lang="nb-NO" sz="2800" b="1" dirty="0">
                <a:solidFill>
                  <a:srgbClr val="FF0000"/>
                </a:solidFill>
              </a:rPr>
              <a:t>R</a:t>
            </a:r>
            <a:r>
              <a:rPr lang="nb-NO" sz="2800" b="1" dirty="0">
                <a:solidFill>
                  <a:schemeClr val="accent4"/>
                </a:solidFill>
              </a:rPr>
              <a:t>U</a:t>
            </a:r>
            <a:r>
              <a:rPr lang="nb-NO" sz="2800" b="1" dirty="0">
                <a:solidFill>
                  <a:srgbClr val="7030A0"/>
                </a:solidFill>
              </a:rPr>
              <a:t>S</a:t>
            </a:r>
            <a:r>
              <a:rPr lang="nb-NO" sz="2800" b="1" dirty="0">
                <a:solidFill>
                  <a:schemeClr val="accent6"/>
                </a:solidFill>
              </a:rPr>
              <a:t>E</a:t>
            </a:r>
            <a:r>
              <a:rPr lang="nb-NO" sz="2800" b="1" dirty="0">
                <a:solidFill>
                  <a:schemeClr val="accent1"/>
                </a:solidFill>
              </a:rPr>
              <a:t>L</a:t>
            </a:r>
            <a:r>
              <a:rPr lang="nb-NO" sz="2800" b="1" dirty="0">
                <a:solidFill>
                  <a:srgbClr val="FF0000"/>
                </a:solidFill>
              </a:rPr>
              <a:t>L</a:t>
            </a:r>
            <a:r>
              <a:rPr lang="nb-NO" sz="2800" b="1" dirty="0">
                <a:solidFill>
                  <a:schemeClr val="accent4"/>
                </a:solidFill>
              </a:rPr>
              <a:t>E</a:t>
            </a:r>
            <a:r>
              <a:rPr lang="nb-NO" sz="2800" b="1" dirty="0">
                <a:solidFill>
                  <a:srgbClr val="7030A0"/>
                </a:solidFill>
              </a:rPr>
              <a:t>N</a:t>
            </a:r>
            <a:r>
              <a:rPr lang="nb-NO" sz="2800" b="1" dirty="0">
                <a:solidFill>
                  <a:srgbClr val="000000"/>
                </a:solidFill>
              </a:rPr>
              <a:t> </a:t>
            </a:r>
            <a:r>
              <a:rPr lang="nb-NO" sz="2800" b="1" dirty="0">
                <a:solidFill>
                  <a:schemeClr val="accent6"/>
                </a:solidFill>
              </a:rPr>
              <a:t>B</a:t>
            </a:r>
            <a:r>
              <a:rPr lang="nb-NO" sz="2800" b="1" dirty="0">
                <a:solidFill>
                  <a:schemeClr val="accent1"/>
                </a:solidFill>
              </a:rPr>
              <a:t>A</a:t>
            </a:r>
            <a:r>
              <a:rPr lang="nb-NO" sz="2800" b="1" dirty="0">
                <a:solidFill>
                  <a:srgbClr val="FF0000"/>
                </a:solidFill>
              </a:rPr>
              <a:t>R</a:t>
            </a:r>
            <a:r>
              <a:rPr lang="nb-NO" sz="2800" b="1" dirty="0">
                <a:solidFill>
                  <a:schemeClr val="accent4"/>
                </a:solidFill>
              </a:rPr>
              <a:t>N</a:t>
            </a:r>
            <a:r>
              <a:rPr lang="nb-NO" sz="2800" b="1" dirty="0">
                <a:solidFill>
                  <a:srgbClr val="7030A0"/>
                </a:solidFill>
              </a:rPr>
              <a:t>E</a:t>
            </a:r>
            <a:r>
              <a:rPr lang="nb-NO" sz="2800" b="1" dirty="0">
                <a:solidFill>
                  <a:schemeClr val="accent6"/>
                </a:solidFill>
              </a:rPr>
              <a:t>H</a:t>
            </a:r>
            <a:r>
              <a:rPr lang="nb-NO" sz="2800" b="1" dirty="0">
                <a:solidFill>
                  <a:schemeClr val="accent1"/>
                </a:solidFill>
              </a:rPr>
              <a:t>A</a:t>
            </a:r>
            <a:r>
              <a:rPr lang="nb-NO" sz="2800" b="1" dirty="0">
                <a:solidFill>
                  <a:srgbClr val="FF0000"/>
                </a:solidFill>
              </a:rPr>
              <a:t>G</a:t>
            </a:r>
            <a:r>
              <a:rPr lang="nb-NO" sz="2800" b="1" dirty="0">
                <a:solidFill>
                  <a:schemeClr val="accent4"/>
                </a:solidFill>
              </a:rPr>
              <a:t>E</a:t>
            </a:r>
            <a:r>
              <a:rPr lang="nb-NO" sz="2800" b="1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nb-NO" sz="2200" b="1" dirty="0">
                <a:solidFill>
                  <a:srgbClr val="000000"/>
                </a:solidFill>
              </a:rPr>
              <a:t>har 18 plasser for barn fra 0 – 6 år.</a:t>
            </a:r>
          </a:p>
          <a:p>
            <a:pPr algn="ctr"/>
            <a:r>
              <a:rPr lang="nb-NO" sz="2200" b="1" dirty="0">
                <a:solidFill>
                  <a:srgbClr val="000000"/>
                </a:solidFill>
              </a:rPr>
              <a:t>Opptaket skjer fortløpende ved ledig plass, og ved </a:t>
            </a:r>
            <a:r>
              <a:rPr lang="nb-NO" sz="2200" b="1">
                <a:solidFill>
                  <a:srgbClr val="000000"/>
                </a:solidFill>
              </a:rPr>
              <a:t>hovedopptaket hvert år.</a:t>
            </a:r>
            <a:endParaRPr lang="nb-NO" sz="2200" b="1" dirty="0">
              <a:solidFill>
                <a:srgbClr val="000000"/>
              </a:solidFill>
            </a:endParaRPr>
          </a:p>
          <a:p>
            <a:endParaRPr lang="nb-NO" sz="2200" b="1" dirty="0">
              <a:solidFill>
                <a:srgbClr val="000000"/>
              </a:solidFill>
            </a:endParaRPr>
          </a:p>
          <a:p>
            <a:pPr algn="ctr"/>
            <a:r>
              <a:rPr lang="nb-NO" sz="2200" b="1" dirty="0">
                <a:solidFill>
                  <a:srgbClr val="000000"/>
                </a:solidFill>
              </a:rPr>
              <a:t>Ta kontakt for å avtale besøk</a:t>
            </a:r>
            <a:endParaRPr lang="nb-NO" sz="2200" b="1" dirty="0">
              <a:solidFill>
                <a:schemeClr val="tx1"/>
              </a:solidFill>
            </a:endParaRPr>
          </a:p>
          <a:p>
            <a:pPr algn="ctr"/>
            <a:r>
              <a:rPr lang="nb-NO" sz="2200" b="1" dirty="0">
                <a:solidFill>
                  <a:schemeClr val="tx1"/>
                </a:solidFill>
              </a:rPr>
              <a:t>Marit Nygård</a:t>
            </a:r>
          </a:p>
          <a:p>
            <a:pPr algn="ctr"/>
            <a:r>
              <a:rPr lang="nb-NO" sz="2200" b="1" dirty="0" err="1">
                <a:solidFill>
                  <a:schemeClr val="tx1"/>
                </a:solidFill>
              </a:rPr>
              <a:t>tlf</a:t>
            </a:r>
            <a:r>
              <a:rPr lang="nb-NO" sz="2200" b="1" dirty="0">
                <a:solidFill>
                  <a:schemeClr val="tx1"/>
                </a:solidFill>
              </a:rPr>
              <a:t>: 47483405</a:t>
            </a:r>
          </a:p>
          <a:p>
            <a:pPr algn="ctr"/>
            <a:r>
              <a:rPr lang="nb-NO" sz="2200" b="1" u="sng" dirty="0">
                <a:solidFill>
                  <a:schemeClr val="tx1"/>
                </a:solidFill>
              </a:rPr>
              <a:t>karusellenbhg@gmail.com</a:t>
            </a:r>
            <a:endParaRPr lang="nb-NO" sz="2200" b="1" dirty="0">
              <a:solidFill>
                <a:schemeClr val="tx1"/>
              </a:solidFill>
            </a:endParaRPr>
          </a:p>
          <a:p>
            <a:pPr algn="ctr"/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355E7D74-0230-47FF-AC52-80A5E36CA7F6}"/>
              </a:ext>
            </a:extLst>
          </p:cNvPr>
          <p:cNvSpPr txBox="1"/>
          <p:nvPr/>
        </p:nvSpPr>
        <p:spPr>
          <a:xfrm>
            <a:off x="272391" y="10859618"/>
            <a:ext cx="9095961" cy="175432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b="1" dirty="0">
                <a:solidFill>
                  <a:schemeClr val="tx1"/>
                </a:solidFill>
              </a:rPr>
              <a:t>Vi holder til i Ulriksdal 39, 5009 Bergen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Åpningstid 07:30 – 16:30</a:t>
            </a:r>
          </a:p>
          <a:p>
            <a:pPr algn="ctr"/>
            <a:r>
              <a:rPr lang="nb-NO" dirty="0">
                <a:solidFill>
                  <a:schemeClr val="tx1"/>
                </a:solidFill>
              </a:rPr>
              <a:t>Søknad sendes via elektronisk skjema til; </a:t>
            </a:r>
          </a:p>
          <a:p>
            <a:pPr algn="ctr"/>
            <a:r>
              <a:rPr lang="nb-NO" b="1" dirty="0">
                <a:solidFill>
                  <a:schemeClr val="tx1"/>
                </a:solidFill>
                <a:hlinkClick r:id="rId10"/>
              </a:rPr>
              <a:t>www.bergen.kommune.no/barnehageplass</a:t>
            </a:r>
            <a:endParaRPr lang="nb-NO" b="1" dirty="0">
              <a:solidFill>
                <a:schemeClr val="tx1"/>
              </a:solidFill>
            </a:endParaRP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r>
              <a:rPr lang="nb-NO" dirty="0">
                <a:solidFill>
                  <a:schemeClr val="tx1"/>
                </a:solidFill>
              </a:rPr>
              <a:t>For mer informasjon sjekk ut vår hjemmeside: </a:t>
            </a:r>
            <a:r>
              <a:rPr lang="nb-NO" b="1" dirty="0">
                <a:solidFill>
                  <a:schemeClr val="tx1"/>
                </a:solidFill>
                <a:hlinkClick r:id="rId11"/>
              </a:rPr>
              <a:t>www.karusellen.barnehage.no</a:t>
            </a:r>
            <a:endParaRPr lang="nb-NO" b="1" dirty="0">
              <a:solidFill>
                <a:schemeClr val="tx1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42C9B9C6-E706-4C80-BDDD-0F2677E5FCA7}"/>
              </a:ext>
            </a:extLst>
          </p:cNvPr>
          <p:cNvSpPr txBox="1"/>
          <p:nvPr/>
        </p:nvSpPr>
        <p:spPr>
          <a:xfrm>
            <a:off x="-251" y="0"/>
            <a:ext cx="9601451" cy="28737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dirty="0">
              <a:solidFill>
                <a:schemeClr val="accent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70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sz="7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</a:t>
            </a:r>
            <a:r>
              <a:rPr lang="en-US" sz="70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</a:t>
            </a:r>
            <a:r>
              <a:rPr lang="en-US" sz="7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70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7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US" sz="70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</a:t>
            </a: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</a:t>
            </a:r>
            <a:r>
              <a:rPr lang="en-US" sz="7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Æ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</a:t>
            </a:r>
            <a:r>
              <a:rPr lang="en-US" sz="7000" b="1" dirty="0">
                <a:solidFill>
                  <a:schemeClr val="accent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US" sz="7000" b="1" dirty="0">
                <a:solidFill>
                  <a:srgbClr val="7030A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</a:t>
            </a:r>
            <a:r>
              <a:rPr lang="en-US" sz="7000" b="1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</a:t>
            </a:r>
            <a:r>
              <a:rPr lang="en-US" sz="70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Ø</a:t>
            </a:r>
            <a:r>
              <a:rPr lang="en-US" sz="70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656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164</Words>
  <Application>Microsoft Office PowerPoint</Application>
  <PresentationFormat>A3 (297 x 420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Office-tema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Alf Johannes Agcaoili Borge</dc:creator>
  <cp:lastModifiedBy>Karu Bhg</cp:lastModifiedBy>
  <cp:revision>24</cp:revision>
  <cp:lastPrinted>2021-09-08T10:10:08Z</cp:lastPrinted>
  <dcterms:created xsi:type="dcterms:W3CDTF">2021-05-29T08:48:44Z</dcterms:created>
  <dcterms:modified xsi:type="dcterms:W3CDTF">2022-10-10T09:54:10Z</dcterms:modified>
</cp:coreProperties>
</file>