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7"/>
  </p:notesMasterIdLst>
  <p:sldIdLst>
    <p:sldId id="257" r:id="rId2"/>
    <p:sldId id="258" r:id="rId3"/>
    <p:sldId id="259" r:id="rId4"/>
    <p:sldId id="260" r:id="rId5"/>
    <p:sldId id="280" r:id="rId6"/>
    <p:sldId id="261" r:id="rId7"/>
    <p:sldId id="262" r:id="rId8"/>
    <p:sldId id="263" r:id="rId9"/>
    <p:sldId id="264" r:id="rId10"/>
    <p:sldId id="265" r:id="rId11"/>
    <p:sldId id="287" r:id="rId12"/>
    <p:sldId id="266" r:id="rId13"/>
    <p:sldId id="282" r:id="rId14"/>
    <p:sldId id="267" r:id="rId15"/>
    <p:sldId id="269" r:id="rId16"/>
    <p:sldId id="268" r:id="rId17"/>
    <p:sldId id="270" r:id="rId18"/>
    <p:sldId id="271" r:id="rId19"/>
    <p:sldId id="272" r:id="rId20"/>
    <p:sldId id="274" r:id="rId21"/>
    <p:sldId id="275" r:id="rId22"/>
    <p:sldId id="288" r:id="rId23"/>
    <p:sldId id="283" r:id="rId24"/>
    <p:sldId id="284"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E3633A9-C4DF-46FC-A46E-480D473E23AE}">
          <p14:sldIdLst>
            <p14:sldId id="257"/>
            <p14:sldId id="258"/>
            <p14:sldId id="259"/>
            <p14:sldId id="260"/>
            <p14:sldId id="280"/>
            <p14:sldId id="261"/>
            <p14:sldId id="262"/>
            <p14:sldId id="263"/>
            <p14:sldId id="264"/>
            <p14:sldId id="265"/>
            <p14:sldId id="287"/>
            <p14:sldId id="266"/>
            <p14:sldId id="282"/>
            <p14:sldId id="267"/>
            <p14:sldId id="269"/>
            <p14:sldId id="268"/>
            <p14:sldId id="270"/>
            <p14:sldId id="271"/>
            <p14:sldId id="272"/>
            <p14:sldId id="274"/>
            <p14:sldId id="275"/>
            <p14:sldId id="288"/>
            <p14:sldId id="283"/>
            <p14:sldId id="284"/>
            <p14:sldId id="276"/>
          </p14:sldIdLst>
        </p14:section>
        <p14:section name="Inndeling uten navn" id="{05442097-7876-4615-9F34-7598AC670C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4293" autoAdjust="0"/>
  </p:normalViewPr>
  <p:slideViewPr>
    <p:cSldViewPr snapToGrid="0">
      <p:cViewPr varScale="1">
        <p:scale>
          <a:sx n="90" d="100"/>
          <a:sy n="90" d="100"/>
        </p:scale>
        <p:origin x="99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486C-B93D-4574-AF91-EB2A9128CAFA}" type="datetimeFigureOut">
              <a:rPr lang="nb-NO" smtClean="0"/>
              <a:t>07.08.2024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9E9E1-D9B5-4CD0-95C1-4D6CE13A1238}" type="slidenum">
              <a:rPr lang="nb-NO" smtClean="0"/>
              <a:t>‹#›</a:t>
            </a:fld>
            <a:endParaRPr lang="nb-NO"/>
          </a:p>
        </p:txBody>
      </p:sp>
    </p:spTree>
    <p:extLst>
      <p:ext uri="{BB962C8B-B14F-4D97-AF65-F5344CB8AC3E}">
        <p14:creationId xmlns:p14="http://schemas.microsoft.com/office/powerpoint/2010/main" val="230010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5A9E9E1-D9B5-4CD0-95C1-4D6CE13A1238}" type="slidenum">
              <a:rPr lang="nb-NO" smtClean="0"/>
              <a:t>1</a:t>
            </a:fld>
            <a:endParaRPr lang="nb-NO"/>
          </a:p>
        </p:txBody>
      </p:sp>
    </p:spTree>
    <p:extLst>
      <p:ext uri="{BB962C8B-B14F-4D97-AF65-F5344CB8AC3E}">
        <p14:creationId xmlns:p14="http://schemas.microsoft.com/office/powerpoint/2010/main" val="426730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85A9E9E1-D9B5-4CD0-95C1-4D6CE13A1238}" type="slidenum">
              <a:rPr lang="nb-NO" smtClean="0"/>
              <a:t>2</a:t>
            </a:fld>
            <a:endParaRPr lang="nb-NO"/>
          </a:p>
        </p:txBody>
      </p:sp>
    </p:spTree>
    <p:extLst>
      <p:ext uri="{BB962C8B-B14F-4D97-AF65-F5344CB8AC3E}">
        <p14:creationId xmlns:p14="http://schemas.microsoft.com/office/powerpoint/2010/main" val="151387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8/7/2024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8/7/2024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8/7/2024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8/7/2024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8/7/2024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8/7/2024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8/7/2024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8/7/2024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8/7/2024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8/7/2024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8/7/2024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8/7/2024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udir.no/globalassets/upload/barnehage/regelverk/veiledere/veilederbm.pdf" TargetMode="External"/><Relationship Id="rId2" Type="http://schemas.openxmlformats.org/officeDocument/2006/relationships/hyperlink" Target="https://www.udir.no/nullmobbing/" TargetMode="Externa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hyperlink" Target="https://www.regjeringen.no/globalassets/upload/kilde/bfd/bro/2004/0006/ddd/pdfv/210592-mobbing_skjerm_bokm.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6000" b="1" dirty="0" err="1">
                <a:latin typeface="Arial Nova" panose="020B0504020202020204" pitchFamily="34" charset="0"/>
              </a:rPr>
              <a:t>Handlingsplan</a:t>
            </a:r>
            <a:r>
              <a:rPr lang="en-US" sz="6000" b="1" dirty="0">
                <a:latin typeface="Arial Nova" panose="020B0504020202020204" pitchFamily="34" charset="0"/>
              </a:rPr>
              <a:t> mot  </a:t>
            </a:r>
            <a:r>
              <a:rPr lang="en-US" sz="6000" b="1" dirty="0" err="1">
                <a:latin typeface="Arial Nova" panose="020B0504020202020204" pitchFamily="34" charset="0"/>
              </a:rPr>
              <a:t>krenkende</a:t>
            </a:r>
            <a:r>
              <a:rPr lang="en-US" sz="6000" b="1" dirty="0">
                <a:latin typeface="Arial Nova" panose="020B0504020202020204" pitchFamily="34" charset="0"/>
              </a:rPr>
              <a:t> </a:t>
            </a:r>
            <a:r>
              <a:rPr lang="en-US" sz="6000" b="1" dirty="0" err="1">
                <a:latin typeface="Arial Nova" panose="020B0504020202020204" pitchFamily="34" charset="0"/>
              </a:rPr>
              <a:t>atferd</a:t>
            </a:r>
            <a:r>
              <a:rPr lang="en-US" sz="6000" b="1" dirty="0">
                <a:latin typeface="Arial Nova" panose="020B0504020202020204" pitchFamily="34" charset="0"/>
              </a:rPr>
              <a:t> </a:t>
            </a:r>
            <a:r>
              <a:rPr lang="en-US" sz="6000" b="1" dirty="0" err="1">
                <a:latin typeface="Arial Nova" panose="020B0504020202020204" pitchFamily="34" charset="0"/>
              </a:rPr>
              <a:t>i</a:t>
            </a:r>
            <a:r>
              <a:rPr lang="en-US" sz="6000" b="1" dirty="0">
                <a:latin typeface="Arial Nova" panose="020B0504020202020204" pitchFamily="34" charset="0"/>
              </a:rPr>
              <a:t> </a:t>
            </a:r>
            <a:r>
              <a:rPr lang="en-US" sz="6000" b="1" dirty="0" err="1">
                <a:latin typeface="Arial Nova" panose="020B0504020202020204" pitchFamily="34" charset="0"/>
              </a:rPr>
              <a:t>Karusellen</a:t>
            </a:r>
            <a:r>
              <a:rPr lang="en-US" sz="6000" b="1" dirty="0">
                <a:latin typeface="Arial Nova" panose="020B0504020202020204" pitchFamily="34" charset="0"/>
              </a:rPr>
              <a:t> </a:t>
            </a:r>
            <a:r>
              <a:rPr lang="en-US" sz="6000" b="1" dirty="0" err="1">
                <a:latin typeface="Arial Nova" panose="020B0504020202020204" pitchFamily="34" charset="0"/>
              </a:rPr>
              <a:t>barnehage</a:t>
            </a:r>
            <a:endParaRPr lang="en-US" sz="6000" b="1" dirty="0">
              <a:latin typeface="Arial Nova" panose="020B0504020202020204" pitchFamily="34"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b="1" dirty="0" err="1">
                <a:solidFill>
                  <a:schemeClr val="tx1">
                    <a:lumMod val="85000"/>
                    <a:lumOff val="15000"/>
                  </a:schemeClr>
                </a:solidFill>
                <a:latin typeface="Arial Nova" panose="020B0504020202020204" pitchFamily="34" charset="0"/>
              </a:rPr>
              <a:t>Nulltoleranse</a:t>
            </a:r>
            <a:r>
              <a:rPr lang="en-US" b="1" dirty="0">
                <a:solidFill>
                  <a:schemeClr val="tx1">
                    <a:lumMod val="85000"/>
                    <a:lumOff val="15000"/>
                  </a:schemeClr>
                </a:solidFill>
                <a:latin typeface="Arial Nova" panose="020B0504020202020204" pitchFamily="34" charset="0"/>
              </a:rPr>
              <a:t> </a:t>
            </a:r>
            <a:r>
              <a:rPr lang="en-US" b="1" dirty="0" err="1">
                <a:solidFill>
                  <a:schemeClr val="tx1">
                    <a:lumMod val="85000"/>
                    <a:lumOff val="15000"/>
                  </a:schemeClr>
                </a:solidFill>
                <a:latin typeface="Arial Nova" panose="020B0504020202020204" pitchFamily="34" charset="0"/>
              </a:rPr>
              <a:t>og</a:t>
            </a:r>
            <a:r>
              <a:rPr lang="en-US" b="1" dirty="0">
                <a:solidFill>
                  <a:schemeClr val="tx1">
                    <a:lumMod val="85000"/>
                    <a:lumOff val="15000"/>
                  </a:schemeClr>
                </a:solidFill>
                <a:latin typeface="Arial Nova" panose="020B0504020202020204" pitchFamily="34" charset="0"/>
              </a:rPr>
              <a:t> </a:t>
            </a:r>
            <a:r>
              <a:rPr lang="en-US" b="1" dirty="0" err="1">
                <a:solidFill>
                  <a:schemeClr val="tx1">
                    <a:lumMod val="85000"/>
                    <a:lumOff val="15000"/>
                  </a:schemeClr>
                </a:solidFill>
                <a:latin typeface="Arial Nova" panose="020B0504020202020204" pitchFamily="34" charset="0"/>
              </a:rPr>
              <a:t>forebyggende</a:t>
            </a:r>
            <a:r>
              <a:rPr lang="en-US" b="1" dirty="0">
                <a:solidFill>
                  <a:schemeClr val="tx1">
                    <a:lumMod val="85000"/>
                    <a:lumOff val="15000"/>
                  </a:schemeClr>
                </a:solidFill>
                <a:latin typeface="Arial Nova" panose="020B0504020202020204" pitchFamily="34" charset="0"/>
              </a:rPr>
              <a:t> </a:t>
            </a:r>
            <a:r>
              <a:rPr lang="en-US" b="1" dirty="0" err="1">
                <a:solidFill>
                  <a:schemeClr val="tx1">
                    <a:lumMod val="85000"/>
                    <a:lumOff val="15000"/>
                  </a:schemeClr>
                </a:solidFill>
                <a:latin typeface="Arial Nova" panose="020B0504020202020204" pitchFamily="34" charset="0"/>
              </a:rPr>
              <a:t>arbeid</a:t>
            </a:r>
            <a:endParaRPr lang="en-US" sz="2400" b="1" dirty="0">
              <a:solidFill>
                <a:schemeClr val="tx1">
                  <a:lumMod val="85000"/>
                  <a:lumOff val="15000"/>
                </a:schemeClr>
              </a:solidFill>
              <a:latin typeface="Arial Nova" panose="020B0504020202020204" pitchFamily="34" charset="0"/>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F414-6A8A-432A-844A-1E52B5BA29BF}"/>
              </a:ext>
            </a:extLst>
          </p:cNvPr>
          <p:cNvSpPr>
            <a:spLocks noGrp="1"/>
          </p:cNvSpPr>
          <p:nvPr>
            <p:ph type="title"/>
          </p:nvPr>
        </p:nvSpPr>
        <p:spPr>
          <a:xfrm>
            <a:off x="1097280" y="286603"/>
            <a:ext cx="10058400" cy="1062137"/>
          </a:xfrm>
        </p:spPr>
        <p:txBody>
          <a:bodyPr>
            <a:normAutofit/>
          </a:bodyPr>
          <a:lstStyle/>
          <a:p>
            <a:pPr algn="ctr"/>
            <a:r>
              <a:rPr lang="nb-NO" sz="3200" dirty="0">
                <a:latin typeface="Arial Nova" panose="020B0504020202020204" pitchFamily="34" charset="0"/>
              </a:rPr>
              <a:t>Hvordan vi kan forebygge krenkelser og mobbeatferd</a:t>
            </a:r>
            <a:br>
              <a:rPr lang="nb-NO" sz="4000" dirty="0">
                <a:latin typeface="Arial Nova" panose="020B0504020202020204" pitchFamily="34" charset="0"/>
              </a:rPr>
            </a:br>
            <a:r>
              <a:rPr lang="nb-NO" sz="1600" dirty="0">
                <a:latin typeface="Arial Nova" panose="020B0504020202020204" pitchFamily="34" charset="0"/>
              </a:rPr>
              <a:t>God tilrettelegging og voksne som rollemodeller og «støttende stilas»</a:t>
            </a:r>
          </a:p>
        </p:txBody>
      </p:sp>
      <p:sp>
        <p:nvSpPr>
          <p:cNvPr id="3" name="Content Placeholder 2">
            <a:extLst>
              <a:ext uri="{FF2B5EF4-FFF2-40B4-BE49-F238E27FC236}">
                <a16:creationId xmlns:a16="http://schemas.microsoft.com/office/drawing/2014/main" id="{C6AA88EF-4BE3-4FFC-B5A3-374D232CDD91}"/>
              </a:ext>
            </a:extLst>
          </p:cNvPr>
          <p:cNvSpPr>
            <a:spLocks noGrp="1"/>
          </p:cNvSpPr>
          <p:nvPr>
            <p:ph idx="1"/>
          </p:nvPr>
        </p:nvSpPr>
        <p:spPr>
          <a:xfrm>
            <a:off x="1097280" y="1447800"/>
            <a:ext cx="10058400" cy="4594860"/>
          </a:xfrm>
        </p:spPr>
        <p:txBody>
          <a:bodyPr>
            <a:normAutofit fontScale="62500" lnSpcReduction="20000"/>
          </a:bodyPr>
          <a:lstStyle/>
          <a:p>
            <a:pPr marL="0" indent="0">
              <a:buNone/>
            </a:pPr>
            <a:r>
              <a:rPr lang="nb-NO" sz="2200" b="1" dirty="0">
                <a:latin typeface="Arial Nova" panose="020B0504020202020204" pitchFamily="34" charset="0"/>
              </a:rPr>
              <a:t>Barnehagens rammeplan beskriver det verdimessige fundamentet og idegrunnlaget for arbeidet i barnehagen </a:t>
            </a:r>
          </a:p>
          <a:p>
            <a:pPr marL="0" indent="0">
              <a:buNone/>
            </a:pPr>
            <a:endParaRPr lang="nb-NO" sz="2500" dirty="0">
              <a:latin typeface="Arial Nova" panose="020B0504020202020204" pitchFamily="34" charset="0"/>
            </a:endParaRPr>
          </a:p>
          <a:p>
            <a:pPr marL="0" indent="0">
              <a:buNone/>
            </a:pPr>
            <a:r>
              <a:rPr lang="nb-NO" sz="2500" dirty="0">
                <a:latin typeface="Arial Nova" panose="020B0504020202020204" pitchFamily="34" charset="0"/>
              </a:rPr>
              <a:t>I </a:t>
            </a:r>
            <a:r>
              <a:rPr lang="nb-NO" sz="2500" dirty="0" err="1">
                <a:latin typeface="Arial Nova" panose="020B0504020202020204" pitchFamily="34" charset="0"/>
              </a:rPr>
              <a:t>rammelanen</a:t>
            </a:r>
            <a:r>
              <a:rPr lang="nb-NO" sz="2500" dirty="0">
                <a:latin typeface="Arial Nova" panose="020B0504020202020204" pitchFamily="34" charset="0"/>
              </a:rPr>
              <a:t> vektlegges betydningen av det sosioemosjonelle miljøet og de voksnes </a:t>
            </a:r>
            <a:r>
              <a:rPr lang="nb-NO" sz="2500" dirty="0" err="1">
                <a:latin typeface="Arial Nova" panose="020B0504020202020204" pitchFamily="34" charset="0"/>
              </a:rPr>
              <a:t>relasjonskompetanse</a:t>
            </a:r>
            <a:r>
              <a:rPr lang="nb-NO" sz="2500" dirty="0">
                <a:latin typeface="Arial Nova" panose="020B0504020202020204" pitchFamily="34" charset="0"/>
              </a:rPr>
              <a:t> for barns utvikling. Særlig beskrives kvaliteter som gode relasjoner, barns perspektiv og medvirkning, respekten for barn, lek og barndommens egenart, ulike barns bakgrunn og forutsetninger, vennskap og felleskap, selvfølelse, kommunikasjon, språk og livsmestring. Barnehagen skal fremme demokrati og være et inkluderende felleskap der alle får anledning til å ytre seg, bli hørt, få delta og medvirke uavhengig av barnas kommunikasjonsevner og språklige ferdigheter. Barns medvirkning og medbestemmelse i sin barnehagehverdag kan derfor sies å forutsettes av de voksnes </a:t>
            </a:r>
            <a:r>
              <a:rPr lang="nb-NO" sz="2500" dirty="0" err="1">
                <a:latin typeface="Arial Nova" panose="020B0504020202020204" pitchFamily="34" charset="0"/>
              </a:rPr>
              <a:t>relasjonskompetanse</a:t>
            </a:r>
            <a:r>
              <a:rPr lang="nb-NO" sz="2500" dirty="0">
                <a:latin typeface="Arial Nova" panose="020B0504020202020204" pitchFamily="34" charset="0"/>
              </a:rPr>
              <a:t>. </a:t>
            </a:r>
          </a:p>
          <a:p>
            <a:pPr>
              <a:buFont typeface="Wingdings" panose="05000000000000000000" pitchFamily="2" charset="2"/>
              <a:buChar char="v"/>
            </a:pPr>
            <a:r>
              <a:rPr lang="nb-NO" sz="2500" dirty="0">
                <a:latin typeface="Arial Nova" panose="020B0504020202020204" pitchFamily="34" charset="0"/>
              </a:rPr>
              <a:t>Lek og vennskapsrelasjoner er viktig for barns trivsel og forebygger mobbing i barnehagen (Lund et al. 2015). For å forstå mobbing i barnehagen, og iverksette tiltak i det forebyggende arbeidet, må personalet ha kunnskap om lek og vennskap.</a:t>
            </a:r>
            <a:endParaRPr lang="nb-NO" sz="2500" i="1" dirty="0">
              <a:latin typeface="Arial Nova" panose="020B0504020202020204" pitchFamily="34" charset="0"/>
            </a:endParaRPr>
          </a:p>
          <a:p>
            <a:pPr>
              <a:buFont typeface="Wingdings" panose="05000000000000000000" pitchFamily="2" charset="2"/>
              <a:buChar char="v"/>
            </a:pPr>
            <a:r>
              <a:rPr lang="nb-NO" sz="2500" i="1" dirty="0">
                <a:latin typeface="Arial Nova" panose="020B0504020202020204" pitchFamily="34" charset="0"/>
              </a:rPr>
              <a:t>Vennskap bidrar til en følelse av deltakelse og fellesskap som igjen bidrar til positiv selvfølelse. Å tilhøre en gruppe gir barn trygghet og sosial tilknytning. Opplevelser sammen med andre barn kan være veien inn i nye vennskap. Å etablere vennskap og opprettholde dem er en viktig faktor i sosialiseringsprosessen og er en forebyggende faktor mot uheldig og negativ utvikling.» (</a:t>
            </a:r>
            <a:r>
              <a:rPr lang="nb-NO" sz="2500" i="1" dirty="0" err="1">
                <a:latin typeface="Arial Nova" panose="020B0504020202020204" pitchFamily="34" charset="0"/>
              </a:rPr>
              <a:t>Utdanningdirektoratet</a:t>
            </a:r>
            <a:r>
              <a:rPr lang="nb-NO" sz="2500" i="1" dirty="0">
                <a:latin typeface="Arial Nova" panose="020B0504020202020204" pitchFamily="34" charset="0"/>
              </a:rPr>
              <a:t>, 2012)</a:t>
            </a:r>
          </a:p>
          <a:p>
            <a:pPr>
              <a:buFont typeface="Wingdings" panose="05000000000000000000" pitchFamily="2" charset="2"/>
              <a:buChar char="v"/>
            </a:pPr>
            <a:endParaRPr lang="nb-NO" sz="3700" i="1" dirty="0">
              <a:latin typeface="Arial Nova" panose="020B0504020202020204" pitchFamily="34" charset="0"/>
            </a:endParaRPr>
          </a:p>
          <a:p>
            <a:pPr>
              <a:buFont typeface="Wingdings" panose="05000000000000000000" pitchFamily="2" charset="2"/>
              <a:buChar char="v"/>
            </a:pPr>
            <a:endParaRPr lang="nb-NO" sz="3700" dirty="0">
              <a:latin typeface="Arial Nova" panose="020B0504020202020204" pitchFamily="34" charset="0"/>
            </a:endParaRPr>
          </a:p>
          <a:p>
            <a:pPr>
              <a:buFont typeface="Wingdings" panose="05000000000000000000" pitchFamily="2" charset="2"/>
              <a:buChar char="v"/>
            </a:pPr>
            <a:endParaRPr lang="nb-NO" sz="4800" dirty="0"/>
          </a:p>
          <a:p>
            <a:pPr>
              <a:buFont typeface="Wingdings" panose="05000000000000000000" pitchFamily="2" charset="2"/>
              <a:buChar char="v"/>
            </a:pPr>
            <a:endParaRPr lang="nb-NO" dirty="0"/>
          </a:p>
        </p:txBody>
      </p:sp>
    </p:spTree>
    <p:extLst>
      <p:ext uri="{BB962C8B-B14F-4D97-AF65-F5344CB8AC3E}">
        <p14:creationId xmlns:p14="http://schemas.microsoft.com/office/powerpoint/2010/main" val="172166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A3A6AF-A13B-45E9-8D7F-E75CD950FD3F}"/>
              </a:ext>
            </a:extLst>
          </p:cNvPr>
          <p:cNvSpPr>
            <a:spLocks noGrp="1"/>
          </p:cNvSpPr>
          <p:nvPr>
            <p:ph type="title"/>
          </p:nvPr>
        </p:nvSpPr>
        <p:spPr>
          <a:xfrm>
            <a:off x="1097280" y="286603"/>
            <a:ext cx="10058400" cy="757337"/>
          </a:xfrm>
        </p:spPr>
        <p:txBody>
          <a:bodyPr>
            <a:normAutofit/>
          </a:bodyPr>
          <a:lstStyle/>
          <a:p>
            <a:r>
              <a:rPr lang="nb-NO" sz="1200" b="1" dirty="0"/>
              <a:t>I karusellen barnehage skal vi:</a:t>
            </a:r>
          </a:p>
        </p:txBody>
      </p:sp>
      <p:sp>
        <p:nvSpPr>
          <p:cNvPr id="3" name="Plassholder for innhold 2">
            <a:extLst>
              <a:ext uri="{FF2B5EF4-FFF2-40B4-BE49-F238E27FC236}">
                <a16:creationId xmlns:a16="http://schemas.microsoft.com/office/drawing/2014/main" id="{E4ED63A3-12B5-4450-B3BE-774EF17338B4}"/>
              </a:ext>
            </a:extLst>
          </p:cNvPr>
          <p:cNvSpPr>
            <a:spLocks noGrp="1"/>
          </p:cNvSpPr>
          <p:nvPr>
            <p:ph idx="1"/>
          </p:nvPr>
        </p:nvSpPr>
        <p:spPr>
          <a:xfrm>
            <a:off x="1097280" y="1043940"/>
            <a:ext cx="10058400" cy="5067300"/>
          </a:xfrm>
        </p:spPr>
        <p:txBody>
          <a:bodyPr>
            <a:normAutofit fontScale="47500" lnSpcReduction="20000"/>
          </a:bodyPr>
          <a:lstStyle/>
          <a:p>
            <a:pPr>
              <a:spcBef>
                <a:spcPts val="0"/>
              </a:spcBef>
              <a:spcAft>
                <a:spcPts val="0"/>
              </a:spcAft>
              <a:buFont typeface="Wingdings" panose="05000000000000000000" pitchFamily="2" charset="2"/>
              <a:buChar char="v"/>
            </a:pPr>
            <a:r>
              <a:rPr lang="nb-NO" sz="2800" b="1" dirty="0">
                <a:latin typeface="Arial Nova" panose="020B0504020202020204" pitchFamily="34" charset="0"/>
              </a:rPr>
              <a:t>Bidra til god relasjonsbygging mellom barn og voksne</a:t>
            </a:r>
            <a:r>
              <a:rPr lang="nb-NO" sz="2800" dirty="0">
                <a:latin typeface="Arial Nova" panose="020B0504020202020204" pitchFamily="34" charset="0"/>
              </a:rPr>
              <a:t>: Møte hvert barn med sensitivitet, innlevelse og tilstedeværelse og lytte og prøver å få tak i barnets intensjon. Vi skal se og lytte til barnet, og møte det med varme og en inkluderende holdning og til enhver tid gjøre det beste for barnets trivsel, utvikling og vekst. </a:t>
            </a:r>
          </a:p>
          <a:p>
            <a:pPr>
              <a:spcBef>
                <a:spcPts val="0"/>
              </a:spcBef>
              <a:spcAft>
                <a:spcPts val="0"/>
              </a:spcAft>
              <a:buFont typeface="Wingdings" panose="05000000000000000000" pitchFamily="2" charset="2"/>
              <a:buChar char="v"/>
            </a:pPr>
            <a:endParaRPr lang="nb-NO" sz="2800" dirty="0">
              <a:latin typeface="Arial Nova" panose="020B0504020202020204" pitchFamily="34" charset="0"/>
            </a:endParaRPr>
          </a:p>
          <a:p>
            <a:pPr>
              <a:spcBef>
                <a:spcPts val="0"/>
              </a:spcBef>
              <a:spcAft>
                <a:spcPts val="0"/>
              </a:spcAft>
              <a:buFont typeface="Wingdings" panose="05000000000000000000" pitchFamily="2" charset="2"/>
              <a:buChar char="v"/>
            </a:pPr>
            <a:endParaRPr lang="nb-NO" sz="28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2800" b="1" dirty="0">
                <a:latin typeface="Arial Nova" panose="020B0504020202020204" pitchFamily="34" charset="0"/>
              </a:rPr>
              <a:t> Møte barna som likeverdige samtalepartnere: </a:t>
            </a:r>
            <a:r>
              <a:rPr lang="nb-NO" sz="2800" dirty="0">
                <a:latin typeface="Arial Nova" panose="020B0504020202020204" pitchFamily="34" charset="0"/>
              </a:rPr>
              <a:t>være disponibel for samtaler som barna tar initiativ til i hverdagen og gjennom organiserte barnesamtaler. De ansatte skal lytte til det barnet har å formidle med innlevelse og vilje til å følge barns initiativ og oppgi kontrollen i interaksjonen ( Berit Bae, 2009 om likeverdige samtaler). </a:t>
            </a:r>
          </a:p>
          <a:p>
            <a:pPr>
              <a:spcBef>
                <a:spcPts val="0"/>
              </a:spcBef>
              <a:spcAft>
                <a:spcPts val="0"/>
              </a:spcAft>
              <a:buFont typeface="Wingdings" panose="05000000000000000000" pitchFamily="2" charset="2"/>
              <a:buChar char="v"/>
            </a:pPr>
            <a:r>
              <a:rPr lang="nb-NO" sz="2800" b="1" dirty="0">
                <a:latin typeface="Arial Nova" panose="020B0504020202020204" pitchFamily="34" charset="0"/>
              </a:rPr>
              <a:t>Skape trygghet </a:t>
            </a:r>
            <a:r>
              <a:rPr lang="nb-NO" sz="2800" dirty="0">
                <a:latin typeface="Arial Nova" panose="020B0504020202020204" pitchFamily="34" charset="0"/>
              </a:rPr>
              <a:t>. Legge til rette for en god start med en tilpasset tilvenningsperiode ved oppstart ( eget tilvenningsprogram i samarbeid med barnets foreldre)</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Møte hvert barn med </a:t>
            </a:r>
            <a:r>
              <a:rPr lang="nb-NO" sz="2800" b="1" dirty="0">
                <a:latin typeface="Arial Nova" panose="020B0504020202020204" pitchFamily="34" charset="0"/>
              </a:rPr>
              <a:t>anerkjennelse </a:t>
            </a:r>
            <a:r>
              <a:rPr lang="nb-NO" sz="2800" dirty="0">
                <a:latin typeface="Arial Nova" panose="020B0504020202020204" pitchFamily="34" charset="0"/>
              </a:rPr>
              <a:t>på en slik måte at hvert barn opplever at deres bidrag er viktige, og slik at de får medvirke på egne premisser</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Skape </a:t>
            </a:r>
            <a:r>
              <a:rPr lang="nb-NO" sz="2800" b="1" dirty="0">
                <a:latin typeface="Arial Nova" panose="020B0504020202020204" pitchFamily="34" charset="0"/>
              </a:rPr>
              <a:t>trygghet</a:t>
            </a:r>
            <a:r>
              <a:rPr lang="nb-NO" sz="2800" dirty="0">
                <a:latin typeface="Arial Nova" panose="020B0504020202020204" pitchFamily="34" charset="0"/>
              </a:rPr>
              <a:t> og </a:t>
            </a:r>
            <a:r>
              <a:rPr lang="nb-NO" sz="2800" b="1" dirty="0">
                <a:latin typeface="Arial Nova" panose="020B0504020202020204" pitchFamily="34" charset="0"/>
              </a:rPr>
              <a:t>forutsigbarhe</a:t>
            </a:r>
            <a:r>
              <a:rPr lang="nb-NO" sz="2800" dirty="0">
                <a:latin typeface="Arial Nova" panose="020B0504020202020204" pitchFamily="34" charset="0"/>
              </a:rPr>
              <a:t>t gjennom god voksentetthet, gode rutiner </a:t>
            </a:r>
            <a:r>
              <a:rPr lang="nb-NO" sz="2800" b="1" dirty="0">
                <a:latin typeface="Arial Nova" panose="020B0504020202020204" pitchFamily="34" charset="0"/>
              </a:rPr>
              <a:t>tilpasset</a:t>
            </a:r>
            <a:r>
              <a:rPr lang="nb-NO" sz="2800" dirty="0">
                <a:latin typeface="Arial Nova" panose="020B0504020202020204" pitchFamily="34" charset="0"/>
              </a:rPr>
              <a:t> aldersgruppene og bruk av dagtavle. </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Være sammen: gi </a:t>
            </a:r>
            <a:r>
              <a:rPr lang="nb-NO" sz="2800" b="1" dirty="0">
                <a:latin typeface="Arial Nova" panose="020B0504020202020204" pitchFamily="34" charset="0"/>
              </a:rPr>
              <a:t>felles opplevelser </a:t>
            </a:r>
            <a:r>
              <a:rPr lang="nb-NO" sz="2800" dirty="0">
                <a:latin typeface="Arial Nova" panose="020B0504020202020204" pitchFamily="34" charset="0"/>
              </a:rPr>
              <a:t>og erfaringer i gruppene</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Danning i hverdagen: Å </a:t>
            </a:r>
            <a:r>
              <a:rPr lang="nb-NO" sz="2800" b="1" dirty="0">
                <a:latin typeface="Arial Nova" panose="020B0504020202020204" pitchFamily="34" charset="0"/>
              </a:rPr>
              <a:t>være gode rollemodeller </a:t>
            </a:r>
            <a:r>
              <a:rPr lang="nb-NO" sz="2800" dirty="0">
                <a:latin typeface="Arial Nova" panose="020B0504020202020204" pitchFamily="34" charset="0"/>
              </a:rPr>
              <a:t>– </a:t>
            </a:r>
            <a:r>
              <a:rPr lang="nb-NO" sz="2800" dirty="0" err="1">
                <a:latin typeface="Arial Nova" panose="020B0504020202020204" pitchFamily="34" charset="0"/>
              </a:rPr>
              <a:t>bevisthet</a:t>
            </a:r>
            <a:r>
              <a:rPr lang="nb-NO" sz="2800" dirty="0">
                <a:latin typeface="Arial Nova" panose="020B0504020202020204" pitchFamily="34" charset="0"/>
              </a:rPr>
              <a:t> og refleksjon om hvordan vi er mot hverandre – vise </a:t>
            </a:r>
            <a:r>
              <a:rPr lang="nb-NO" sz="2800" b="1" dirty="0">
                <a:latin typeface="Arial Nova" panose="020B0504020202020204" pitchFamily="34" charset="0"/>
              </a:rPr>
              <a:t>omsorg</a:t>
            </a:r>
            <a:r>
              <a:rPr lang="nb-NO" sz="2800" dirty="0">
                <a:latin typeface="Arial Nova" panose="020B0504020202020204" pitchFamily="34" charset="0"/>
              </a:rPr>
              <a:t> og </a:t>
            </a:r>
            <a:r>
              <a:rPr lang="nb-NO" sz="2800" b="1" dirty="0">
                <a:latin typeface="Arial Nova" panose="020B0504020202020204" pitchFamily="34" charset="0"/>
              </a:rPr>
              <a:t>empati</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Ha en aktiv og </a:t>
            </a:r>
            <a:r>
              <a:rPr lang="nb-NO" sz="2800" b="1" dirty="0">
                <a:latin typeface="Arial Nova" panose="020B0504020202020204" pitchFamily="34" charset="0"/>
              </a:rPr>
              <a:t>reflektert holdning </a:t>
            </a:r>
            <a:r>
              <a:rPr lang="nb-NO" sz="2800" dirty="0">
                <a:latin typeface="Arial Nova" panose="020B0504020202020204" pitchFamily="34" charset="0"/>
              </a:rPr>
              <a:t>mot mobbing i barnehagen overfor barn, ansatte og foreldre. Være </a:t>
            </a:r>
            <a:r>
              <a:rPr lang="nb-NO" sz="2800" b="1" dirty="0">
                <a:latin typeface="Arial Nova" panose="020B0504020202020204" pitchFamily="34" charset="0"/>
              </a:rPr>
              <a:t>tydelig</a:t>
            </a:r>
            <a:r>
              <a:rPr lang="nb-NO" sz="2800" dirty="0">
                <a:latin typeface="Arial Nova" panose="020B0504020202020204" pitchFamily="34" charset="0"/>
              </a:rPr>
              <a:t> på atferd som ikke skal aksepteres.</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Lekegrupper: sikre at alle har en venn / noen å leke med. Være </a:t>
            </a:r>
            <a:r>
              <a:rPr lang="nb-NO" sz="2800" b="1" dirty="0">
                <a:latin typeface="Arial Nova" panose="020B0504020202020204" pitchFamily="34" charset="0"/>
              </a:rPr>
              <a:t>«støttende stilas» og «brobyggere </a:t>
            </a:r>
            <a:r>
              <a:rPr lang="nb-NO" sz="2800" dirty="0">
                <a:latin typeface="Arial Nova" panose="020B0504020202020204" pitchFamily="34" charset="0"/>
              </a:rPr>
              <a:t>mellom barna i lek og aktivitet og bygge oppunder barna </a:t>
            </a:r>
            <a:r>
              <a:rPr lang="nb-NO" sz="2800" b="1" dirty="0">
                <a:latin typeface="Arial Nova" panose="020B0504020202020204" pitchFamily="34" charset="0"/>
              </a:rPr>
              <a:t>lekekompetanse</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Gi ros og </a:t>
            </a:r>
            <a:r>
              <a:rPr lang="nb-NO" sz="2800" dirty="0" err="1">
                <a:latin typeface="Arial Nova" panose="020B0504020202020204" pitchFamily="34" charset="0"/>
              </a:rPr>
              <a:t>feed</a:t>
            </a:r>
            <a:r>
              <a:rPr lang="nb-NO" sz="2800" dirty="0">
                <a:latin typeface="Arial Nova" panose="020B0504020202020204" pitchFamily="34" charset="0"/>
              </a:rPr>
              <a:t> back på positiv / ønsket atferd</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a:t>
            </a:r>
            <a:r>
              <a:rPr lang="nb-NO" sz="2800" b="1" dirty="0">
                <a:latin typeface="Arial Nova" panose="020B0504020202020204" pitchFamily="34" charset="0"/>
              </a:rPr>
              <a:t>framsnakke»</a:t>
            </a:r>
            <a:r>
              <a:rPr lang="nb-NO" sz="2800" dirty="0">
                <a:latin typeface="Arial Nova" panose="020B0504020202020204" pitchFamily="34" charset="0"/>
              </a:rPr>
              <a:t> alle barn for å gi gode assosiasjoner og fremheve noe godt og positivt som vi verdsetter hos hvert barn</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Arbeide med psykologisk førstehjelp for barn «Grønne tanker, glade barn»; Hjelpe barna med å regulere følelser, hjelpe barn med sorg og skuffelser og hjelpe barn med å leke og mestre</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Barnesamtaler</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Samtalekroken</a:t>
            </a:r>
          </a:p>
          <a:p>
            <a:pPr>
              <a:spcBef>
                <a:spcPts val="0"/>
              </a:spcBef>
              <a:spcAft>
                <a:spcPts val="0"/>
              </a:spcAft>
              <a:buFont typeface="Wingdings" panose="05000000000000000000" pitchFamily="2" charset="2"/>
              <a:buChar char="v"/>
            </a:pPr>
            <a:r>
              <a:rPr lang="nb-NO" sz="2800" dirty="0">
                <a:latin typeface="Arial Nova" panose="020B0504020202020204" pitchFamily="34" charset="0"/>
              </a:rPr>
              <a:t>Observasjoner, sjekklister og egenrefleksjon og vurdering av de ansattes relasjoner til barna. Ha mobbing som tema på personal – og samarbeidsmøter.</a:t>
            </a:r>
          </a:p>
          <a:p>
            <a:endParaRPr lang="nb-NO" dirty="0"/>
          </a:p>
        </p:txBody>
      </p:sp>
    </p:spTree>
    <p:extLst>
      <p:ext uri="{BB962C8B-B14F-4D97-AF65-F5344CB8AC3E}">
        <p14:creationId xmlns:p14="http://schemas.microsoft.com/office/powerpoint/2010/main" val="402440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4E58-1CAC-4EE2-BA26-98326E279B9D}"/>
              </a:ext>
            </a:extLst>
          </p:cNvPr>
          <p:cNvSpPr>
            <a:spLocks noGrp="1"/>
          </p:cNvSpPr>
          <p:nvPr>
            <p:ph type="title"/>
          </p:nvPr>
        </p:nvSpPr>
        <p:spPr>
          <a:xfrm>
            <a:off x="1097280" y="286603"/>
            <a:ext cx="10058400" cy="1206917"/>
          </a:xfrm>
        </p:spPr>
        <p:txBody>
          <a:bodyPr>
            <a:normAutofit/>
          </a:bodyPr>
          <a:lstStyle/>
          <a:p>
            <a:pPr algn="ctr"/>
            <a:r>
              <a:rPr lang="nb-NO" sz="2400" b="1" dirty="0">
                <a:latin typeface="Arial Nova" panose="020B0504020202020204" pitchFamily="34" charset="0"/>
              </a:rPr>
              <a:t>Hvordan vi kan oppdage og avdekke at barn ikke har det bra</a:t>
            </a:r>
          </a:p>
        </p:txBody>
      </p:sp>
      <p:sp>
        <p:nvSpPr>
          <p:cNvPr id="3" name="Content Placeholder 2">
            <a:extLst>
              <a:ext uri="{FF2B5EF4-FFF2-40B4-BE49-F238E27FC236}">
                <a16:creationId xmlns:a16="http://schemas.microsoft.com/office/drawing/2014/main" id="{31454C54-2E87-4572-8C90-603794E155E7}"/>
              </a:ext>
            </a:extLst>
          </p:cNvPr>
          <p:cNvSpPr>
            <a:spLocks noGrp="1"/>
          </p:cNvSpPr>
          <p:nvPr>
            <p:ph idx="1"/>
          </p:nvPr>
        </p:nvSpPr>
        <p:spPr>
          <a:xfrm>
            <a:off x="1097280" y="1493520"/>
            <a:ext cx="10058400" cy="4732020"/>
          </a:xfrm>
        </p:spPr>
        <p:txBody>
          <a:bodyPr>
            <a:normAutofit fontScale="25000" lnSpcReduction="20000"/>
          </a:bodyPr>
          <a:lstStyle/>
          <a:p>
            <a:pPr marL="201168" lvl="1" indent="0">
              <a:buNone/>
            </a:pPr>
            <a:r>
              <a:rPr lang="nb-NO" sz="4800" b="1" i="1" dirty="0">
                <a:latin typeface="Arial Nova" panose="020B0504020202020204" pitchFamily="34" charset="0"/>
              </a:rPr>
              <a:t>Arbeid mot mobbing handler først og fremst om den tydelige voksne med et varmt hjerte og et klart hode!» (Lund, 2014) </a:t>
            </a:r>
          </a:p>
          <a:p>
            <a:pPr marL="201168" lvl="1" indent="0">
              <a:buNone/>
            </a:pPr>
            <a:endParaRPr lang="nb-NO" sz="4800" b="1" i="1" dirty="0">
              <a:latin typeface="Arial Nova" panose="020B0504020202020204" pitchFamily="34" charset="0"/>
            </a:endParaRPr>
          </a:p>
          <a:p>
            <a:pPr marL="201168" lvl="1" indent="0">
              <a:buNone/>
            </a:pPr>
            <a:r>
              <a:rPr lang="nb-NO" sz="4800" dirty="0">
                <a:latin typeface="Arial Nova" panose="020B0504020202020204" pitchFamily="34" charset="0"/>
              </a:rPr>
              <a:t>Personalet skal reflektere rundt mobbing i barnehagen og tema skal jevnlig være på dagsorden. </a:t>
            </a:r>
            <a:r>
              <a:rPr lang="nb-NO" sz="4800" i="1" dirty="0">
                <a:latin typeface="Arial Nova" panose="020B0504020202020204" pitchFamily="34" charset="0"/>
              </a:rPr>
              <a:t>Refleksjon rundt de ansattes tilstedeværelse og organisering av barnehagedagen er viktig. «Det er alltid voksnes ansvar å ta mobbing på alvor, gi støtte og veiledning slik at barn opplever tilhørighet og får være en del av leken og fellesskapet.» (Lund, 2015) </a:t>
            </a:r>
            <a:r>
              <a:rPr lang="nb-NO" sz="4800" dirty="0">
                <a:latin typeface="Arial Nova" panose="020B0504020202020204" pitchFamily="34" charset="0"/>
              </a:rPr>
              <a:t>Små barn som har en begynnende mobbeatferd har økt risiko for å fortsette med dette videre i livet. Voksne har ansvar for å lede barn inn på gode spor og de voksnes holdning til mobbing har svært stor betydning. De voksne skal støtte og styrke barna som blir utsatt for mobbing, men de skal også på samme måte ivareta barna som mobber og utfører negative handlinger. Det er de voksne som har ansvar for at mobbingen ikke fører til utestenging og stigmatisering av barn som har utført de negative handlingene. Aktiv deltakelse i barns lek og hverdag vil gi innblikk i barnas verden, og fokuset flyttes fra å være kontrollerende til å bli en observerende deltaker. </a:t>
            </a:r>
          </a:p>
          <a:p>
            <a:pPr marL="201168" lvl="1" indent="0">
              <a:buNone/>
            </a:pPr>
            <a:r>
              <a:rPr lang="nb-NO" sz="4800" b="1" dirty="0">
                <a:latin typeface="Arial Nova" panose="020B0504020202020204" pitchFamily="34" charset="0"/>
              </a:rPr>
              <a:t>I karusellen barnehage innebærer dette:</a:t>
            </a:r>
          </a:p>
          <a:p>
            <a:pPr lvl="1">
              <a:buFont typeface="Wingdings" panose="05000000000000000000" pitchFamily="2" charset="2"/>
              <a:buChar char="ü"/>
            </a:pPr>
            <a:r>
              <a:rPr lang="nb-NO" sz="4800" dirty="0">
                <a:latin typeface="Arial Nova" panose="020B0504020202020204" pitchFamily="34" charset="0"/>
              </a:rPr>
              <a:t>Tilstedeværende voksne som ser og lytter til hvert barn.</a:t>
            </a:r>
          </a:p>
          <a:p>
            <a:pPr lvl="1">
              <a:buFont typeface="Wingdings" panose="05000000000000000000" pitchFamily="2" charset="2"/>
              <a:buChar char="ü"/>
            </a:pPr>
            <a:r>
              <a:rPr lang="nb-NO" sz="4800" dirty="0">
                <a:latin typeface="Arial Nova" panose="020B0504020202020204" pitchFamily="34" charset="0"/>
              </a:rPr>
              <a:t>Tett foreldresamarbeid og jevnlige foreldresamtaler</a:t>
            </a:r>
          </a:p>
          <a:p>
            <a:pPr lvl="1">
              <a:buFont typeface="Wingdings" panose="05000000000000000000" pitchFamily="2" charset="2"/>
              <a:buChar char="ü"/>
            </a:pPr>
            <a:r>
              <a:rPr lang="nb-NO" sz="4800" dirty="0">
                <a:latin typeface="Arial Nova" panose="020B0504020202020204" pitchFamily="34" charset="0"/>
              </a:rPr>
              <a:t>Observere barna i hverdagssituasjoner. </a:t>
            </a:r>
          </a:p>
          <a:p>
            <a:pPr lvl="1">
              <a:buFont typeface="Wingdings" panose="05000000000000000000" pitchFamily="2" charset="2"/>
              <a:buChar char="ü"/>
            </a:pPr>
            <a:r>
              <a:rPr lang="nb-NO" sz="4800" dirty="0">
                <a:latin typeface="Arial Nova" panose="020B0504020202020204" pitchFamily="34" charset="0"/>
              </a:rPr>
              <a:t>Aktiv deltakelse i barns lek og aktivitet</a:t>
            </a:r>
          </a:p>
          <a:p>
            <a:pPr lvl="1">
              <a:buFont typeface="Wingdings" panose="05000000000000000000" pitchFamily="2" charset="2"/>
              <a:buChar char="ü"/>
            </a:pPr>
            <a:r>
              <a:rPr lang="nb-NO" sz="4800" dirty="0">
                <a:latin typeface="Arial Nova" panose="020B0504020202020204" pitchFamily="34" charset="0"/>
              </a:rPr>
              <a:t>Bevissthet rundt samlingsstund, hvilestund, og turer (situasjoner som kan virke inkluderende / ekskluderende)</a:t>
            </a:r>
          </a:p>
          <a:p>
            <a:pPr lvl="1">
              <a:buFont typeface="Wingdings" panose="05000000000000000000" pitchFamily="2" charset="2"/>
              <a:buChar char="ü"/>
            </a:pPr>
            <a:r>
              <a:rPr lang="nb-NO" sz="4800" dirty="0">
                <a:latin typeface="Arial Nova" panose="020B0504020202020204" pitchFamily="34" charset="0"/>
              </a:rPr>
              <a:t>God balanse mellom lek og aktivitet i felleskap i hele gruppen, og dele barna i mindre grupper</a:t>
            </a:r>
          </a:p>
          <a:p>
            <a:pPr lvl="1">
              <a:buFont typeface="Wingdings" panose="05000000000000000000" pitchFamily="2" charset="2"/>
              <a:buChar char="ü"/>
            </a:pPr>
            <a:r>
              <a:rPr lang="nb-NO" sz="4800" dirty="0">
                <a:latin typeface="Arial Nova" panose="020B0504020202020204" pitchFamily="34" charset="0"/>
              </a:rPr>
              <a:t>Barnesamtaler/ intervju en til en og i mindre grupper</a:t>
            </a:r>
          </a:p>
          <a:p>
            <a:pPr lvl="1">
              <a:buFont typeface="Wingdings" panose="05000000000000000000" pitchFamily="2" charset="2"/>
              <a:buChar char="ü"/>
            </a:pPr>
            <a:r>
              <a:rPr lang="nb-NO" sz="4800" dirty="0">
                <a:latin typeface="Arial Nova" panose="020B0504020202020204" pitchFamily="34" charset="0"/>
              </a:rPr>
              <a:t>Samtalekroken: </a:t>
            </a:r>
            <a:r>
              <a:rPr lang="nb-NO" sz="4800" dirty="0" err="1">
                <a:latin typeface="Arial Nova" panose="020B0504020202020204" pitchFamily="34" charset="0"/>
              </a:rPr>
              <a:t>Ped</a:t>
            </a:r>
            <a:r>
              <a:rPr lang="nb-NO" sz="4800" dirty="0">
                <a:latin typeface="Arial Nova" panose="020B0504020202020204" pitchFamily="34" charset="0"/>
              </a:rPr>
              <a:t> leder er tilgjengelig for uformelle samtaler med barn på fastsatt tidspunkt hver uke</a:t>
            </a:r>
          </a:p>
          <a:p>
            <a:pPr lvl="1">
              <a:buFont typeface="Wingdings" panose="05000000000000000000" pitchFamily="2" charset="2"/>
              <a:buChar char="ü"/>
            </a:pPr>
            <a:r>
              <a:rPr lang="nb-NO" sz="4800" dirty="0">
                <a:latin typeface="Arial Nova" panose="020B0504020202020204" pitchFamily="34" charset="0"/>
              </a:rPr>
              <a:t>Praksisfortellinger fra «hverdagen» og formelle og uformelle observasjoner </a:t>
            </a:r>
          </a:p>
          <a:p>
            <a:pPr lvl="1">
              <a:buFont typeface="Wingdings" panose="05000000000000000000" pitchFamily="2" charset="2"/>
              <a:buChar char="ü"/>
            </a:pPr>
            <a:r>
              <a:rPr lang="nb-NO" sz="4800" dirty="0">
                <a:latin typeface="Arial Nova" panose="020B0504020202020204" pitchFamily="34" charset="0"/>
              </a:rPr>
              <a:t>Sjekklister</a:t>
            </a:r>
          </a:p>
          <a:p>
            <a:pPr lvl="1">
              <a:buFont typeface="Wingdings" panose="05000000000000000000" pitchFamily="2" charset="2"/>
              <a:buChar char="ü"/>
            </a:pPr>
            <a:r>
              <a:rPr lang="nb-NO" sz="4800" dirty="0">
                <a:latin typeface="Arial Nova" panose="020B0504020202020204" pitchFamily="34" charset="0"/>
              </a:rPr>
              <a:t>Risikovurderinger</a:t>
            </a:r>
          </a:p>
          <a:p>
            <a:pPr lvl="1">
              <a:buFont typeface="Wingdings" panose="05000000000000000000" pitchFamily="2" charset="2"/>
              <a:buChar char="ü"/>
            </a:pPr>
            <a:r>
              <a:rPr lang="nb-NO" sz="4800" dirty="0">
                <a:latin typeface="Arial Nova" panose="020B0504020202020204" pitchFamily="34" charset="0"/>
              </a:rPr>
              <a:t>Jevnlig og målrettet evaluering og vurderingsarbeid i personalgruppen på grunnlag av praksisfortellinger, observasjoner, barnesamtaler, foreldresamtaler, risikovurdering og sjekklister. (lagt til </a:t>
            </a:r>
            <a:r>
              <a:rPr lang="nb-NO" sz="4800" dirty="0" err="1">
                <a:latin typeface="Arial Nova" panose="020B0504020202020204" pitchFamily="34" charset="0"/>
              </a:rPr>
              <a:t>årshjul</a:t>
            </a:r>
            <a:r>
              <a:rPr lang="nb-NO" sz="4800" dirty="0">
                <a:latin typeface="Arial Nova" panose="020B0504020202020204" pitchFamily="34" charset="0"/>
              </a:rPr>
              <a:t>)</a:t>
            </a:r>
          </a:p>
          <a:p>
            <a:pPr lvl="1">
              <a:buFont typeface="Wingdings" panose="05000000000000000000" pitchFamily="2" charset="2"/>
              <a:buChar char="ü"/>
            </a:pPr>
            <a:endParaRPr lang="nb-NO" dirty="0"/>
          </a:p>
          <a:p>
            <a:pPr lvl="1">
              <a:buFont typeface="Wingdings" panose="05000000000000000000" pitchFamily="2" charset="2"/>
              <a:buChar char="ü"/>
            </a:pPr>
            <a:endParaRPr lang="nb-NO" dirty="0"/>
          </a:p>
        </p:txBody>
      </p:sp>
    </p:spTree>
    <p:extLst>
      <p:ext uri="{BB962C8B-B14F-4D97-AF65-F5344CB8AC3E}">
        <p14:creationId xmlns:p14="http://schemas.microsoft.com/office/powerpoint/2010/main" val="199472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B7B694-3161-45AE-9AA7-5C50146735B9}"/>
              </a:ext>
            </a:extLst>
          </p:cNvPr>
          <p:cNvSpPr>
            <a:spLocks noGrp="1"/>
          </p:cNvSpPr>
          <p:nvPr>
            <p:ph type="title"/>
          </p:nvPr>
        </p:nvSpPr>
        <p:spPr/>
        <p:txBody>
          <a:bodyPr/>
          <a:lstStyle/>
          <a:p>
            <a:r>
              <a:rPr lang="nb-NO" dirty="0"/>
              <a:t>Tiltak mot mobbing i barnehagen</a:t>
            </a:r>
          </a:p>
        </p:txBody>
      </p:sp>
      <p:sp>
        <p:nvSpPr>
          <p:cNvPr id="3" name="Plassholder for innhold 2">
            <a:extLst>
              <a:ext uri="{FF2B5EF4-FFF2-40B4-BE49-F238E27FC236}">
                <a16:creationId xmlns:a16="http://schemas.microsoft.com/office/drawing/2014/main" id="{3B061C56-7D98-4FE1-B205-2639925BF80C}"/>
              </a:ext>
            </a:extLst>
          </p:cNvPr>
          <p:cNvSpPr>
            <a:spLocks noGrp="1"/>
          </p:cNvSpPr>
          <p:nvPr>
            <p:ph idx="1"/>
          </p:nvPr>
        </p:nvSpPr>
        <p:spPr/>
        <p:txBody>
          <a:bodyPr>
            <a:normAutofit fontScale="70000" lnSpcReduction="20000"/>
          </a:bodyPr>
          <a:lstStyle/>
          <a:p>
            <a:pPr>
              <a:spcBef>
                <a:spcPts val="0"/>
              </a:spcBef>
              <a:spcAft>
                <a:spcPts val="600"/>
              </a:spcAft>
              <a:buFont typeface="Wingdings" panose="05000000000000000000" pitchFamily="2" charset="2"/>
              <a:buChar char="Ø"/>
            </a:pPr>
            <a:r>
              <a:rPr lang="nb-NO" sz="2000" dirty="0">
                <a:latin typeface="Arial Nova" panose="020B0504020202020204" pitchFamily="34" charset="0"/>
              </a:rPr>
              <a:t>Tilstedeværende og involverte ansatte som oppfatter, gjenkjenner og setter grenser og tiltak ved uønsket atferd / mobbing</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Barnesamtaler med involverte parter</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Foreldresamtaler/ foreldremøter med foreldre til involverte. Utarbeide konkrete og forpliktende planer for å stoppe mobbing. Foreldre skal alltid være en del av forebygging og tiltak mot mobbing.</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Voksenstyrte lekegrupper – ansatte er med som «støttende stilas» og veiledere for å bygge gode relasjoner mellom barn som har mobbet og/eller har blitt utsatt for mobbing. </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Anvende psykologisk førstehjelp for barn: Grønne tanker, glade barn for å utvikle barnas forståelse for egne og andres følelser og følelsesuttrykk, - «rett og galt, det var alt», samt å støtte barnas egen selvregulering og selvhevdelse.</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Framsnakking av alle barn – også den som mobber. </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Tilgang på litteratur for både barn, foreldre og ansatte om tema «mobbing» og mobbeatferd.</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Gjøre barnehagens handlingsplan mot mobbing kjent og tilgjengelig for foreldre, ansatte og samarbeidspartnere.</a:t>
            </a:r>
          </a:p>
          <a:p>
            <a:pPr>
              <a:spcBef>
                <a:spcPts val="0"/>
              </a:spcBef>
              <a:spcAft>
                <a:spcPts val="600"/>
              </a:spcAft>
              <a:buFont typeface="Wingdings" panose="05000000000000000000" pitchFamily="2" charset="2"/>
              <a:buChar char="Ø"/>
            </a:pPr>
            <a:r>
              <a:rPr lang="nb-NO" sz="2000" dirty="0">
                <a:latin typeface="Arial Nova" panose="020B0504020202020204" pitchFamily="34" charset="0"/>
              </a:rPr>
              <a:t>Evaluere, vurdere og følge opp hele prosessen i samarbeid med foreldre og ansatte. Sikre at alle blir hørt og er aktivt deltakende i prosessen.</a:t>
            </a:r>
          </a:p>
          <a:p>
            <a:endParaRPr lang="nb-NO" dirty="0"/>
          </a:p>
        </p:txBody>
      </p:sp>
    </p:spTree>
    <p:extLst>
      <p:ext uri="{BB962C8B-B14F-4D97-AF65-F5344CB8AC3E}">
        <p14:creationId xmlns:p14="http://schemas.microsoft.com/office/powerpoint/2010/main" val="280538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7D2F-5100-4A26-99E0-6A51AEFB0BD0}"/>
              </a:ext>
            </a:extLst>
          </p:cNvPr>
          <p:cNvSpPr>
            <a:spLocks noGrp="1"/>
          </p:cNvSpPr>
          <p:nvPr>
            <p:ph type="title"/>
          </p:nvPr>
        </p:nvSpPr>
        <p:spPr>
          <a:xfrm>
            <a:off x="1097280" y="286603"/>
            <a:ext cx="10058400" cy="1092617"/>
          </a:xfrm>
        </p:spPr>
        <p:txBody>
          <a:bodyPr>
            <a:normAutofit/>
          </a:bodyPr>
          <a:lstStyle/>
          <a:p>
            <a:pPr algn="ctr"/>
            <a:r>
              <a:rPr lang="nb-NO" sz="2800" b="1" dirty="0">
                <a:latin typeface="Arial Nova" panose="020B0504020202020204" pitchFamily="34" charset="0"/>
              </a:rPr>
              <a:t>Tiltak mot krenkelser og mobbing i barnehagen</a:t>
            </a:r>
            <a:br>
              <a:rPr lang="nb-NO" sz="2800" b="1" dirty="0">
                <a:latin typeface="Arial Nova" panose="020B0504020202020204" pitchFamily="34" charset="0"/>
              </a:rPr>
            </a:br>
            <a:r>
              <a:rPr lang="nb-NO" sz="1200" dirty="0">
                <a:latin typeface="Arial Nova" panose="020B0504020202020204" pitchFamily="34" charset="0"/>
              </a:rPr>
              <a:t>Arbeidet mot mobbing handler først og fremst om den tydelige voksne som er følelsesmessig og intellektuelt tilstede for barna. I følelsene ligger anerkjennelsen, holdningene og forståelsen for barn. I intellektet  (hodet) ligger kunnskaper og erfaringer med direkte linje til følelsene (hjertet) som skal føre til konkrete handlinger som forebygger og stopper krenkelser som utestengning, mobbing, vold, diskriminering og trakassering. </a:t>
            </a:r>
            <a:endParaRPr lang="nb-NO" sz="1400" b="1" dirty="0">
              <a:latin typeface="Arial Nova" panose="020B0504020202020204" pitchFamily="34" charset="0"/>
            </a:endParaRPr>
          </a:p>
        </p:txBody>
      </p:sp>
      <p:sp>
        <p:nvSpPr>
          <p:cNvPr id="3" name="Content Placeholder 2">
            <a:extLst>
              <a:ext uri="{FF2B5EF4-FFF2-40B4-BE49-F238E27FC236}">
                <a16:creationId xmlns:a16="http://schemas.microsoft.com/office/drawing/2014/main" id="{2F1BCEDB-89E9-46D0-B293-FF50D2DEAEDB}"/>
              </a:ext>
            </a:extLst>
          </p:cNvPr>
          <p:cNvSpPr>
            <a:spLocks noGrp="1"/>
          </p:cNvSpPr>
          <p:nvPr>
            <p:ph idx="1"/>
          </p:nvPr>
        </p:nvSpPr>
        <p:spPr>
          <a:xfrm>
            <a:off x="1097280" y="1379220"/>
            <a:ext cx="10058400" cy="4815840"/>
          </a:xfrm>
        </p:spPr>
        <p:txBody>
          <a:bodyPr numCol="3">
            <a:normAutofit/>
          </a:bodyPr>
          <a:lstStyle/>
          <a:p>
            <a:pPr marL="0" indent="0" algn="ctr">
              <a:spcBef>
                <a:spcPts val="0"/>
              </a:spcBef>
              <a:spcAft>
                <a:spcPts val="600"/>
              </a:spcAft>
              <a:buNone/>
            </a:pPr>
            <a:r>
              <a:rPr lang="nb-NO" sz="1100" b="1" dirty="0">
                <a:latin typeface="Arial Nova" panose="020B0504020202020204" pitchFamily="34" charset="0"/>
              </a:rPr>
              <a:t>Når mobbing er avdekket, iverksettes tiltaksplanen</a:t>
            </a:r>
            <a:r>
              <a:rPr lang="nb-NO" sz="1000" b="1" dirty="0">
                <a:latin typeface="Arial Nova" panose="020B0504020202020204" pitchFamily="34" charset="0"/>
              </a:rPr>
              <a:t>(</a:t>
            </a:r>
            <a:r>
              <a:rPr lang="nb-NO" sz="900" b="1" dirty="0">
                <a:latin typeface="Arial Nova" panose="020B0504020202020204" pitchFamily="34" charset="0"/>
              </a:rPr>
              <a:t>se også tiltaksplan i vedlegg)</a:t>
            </a:r>
          </a:p>
          <a:p>
            <a:pPr>
              <a:spcBef>
                <a:spcPts val="0"/>
              </a:spcBef>
              <a:spcAft>
                <a:spcPts val="0"/>
              </a:spcAft>
              <a:buFont typeface="Arial" panose="020B0604020202020204" pitchFamily="34" charset="0"/>
              <a:buChar char="•"/>
            </a:pPr>
            <a:r>
              <a:rPr lang="nb-NO" sz="1200" dirty="0"/>
              <a:t>Ved mistanke om at et barn mobbes, ikke trives eller ikke har det godt i barnehagen  skal pedagogisk leder og styrer informeres</a:t>
            </a:r>
          </a:p>
          <a:p>
            <a:pPr>
              <a:spcBef>
                <a:spcPts val="0"/>
              </a:spcBef>
              <a:spcAft>
                <a:spcPts val="0"/>
              </a:spcAft>
              <a:buFont typeface="Arial" panose="020B0604020202020204" pitchFamily="34" charset="0"/>
              <a:buChar char="•"/>
            </a:pPr>
            <a:r>
              <a:rPr lang="nb-NO" sz="1200" dirty="0"/>
              <a:t>Samtaler med barna</a:t>
            </a:r>
          </a:p>
          <a:p>
            <a:pPr>
              <a:spcBef>
                <a:spcPts val="0"/>
              </a:spcBef>
              <a:spcAft>
                <a:spcPts val="0"/>
              </a:spcAft>
              <a:buFont typeface="Arial" panose="020B0604020202020204" pitchFamily="34" charset="0"/>
              <a:buChar char="•"/>
            </a:pPr>
            <a:r>
              <a:rPr lang="nb-NO" sz="1200" dirty="0"/>
              <a:t>Foreldre til de involverte barna informeres og hvis nødvendig, kalles inn til samtale. Møte med foreldre hver for seg og/eller sammen (avhengig av saken) Bli enig om tiltak som skal gjøres for å stoppe mobbingen.</a:t>
            </a:r>
          </a:p>
          <a:p>
            <a:pPr>
              <a:spcBef>
                <a:spcPts val="0"/>
              </a:spcBef>
              <a:spcAft>
                <a:spcPts val="0"/>
              </a:spcAft>
              <a:buFont typeface="Arial" panose="020B0604020202020204" pitchFamily="34" charset="0"/>
              <a:buChar char="•"/>
            </a:pPr>
            <a:r>
              <a:rPr lang="nb-NO" sz="1200" dirty="0"/>
              <a:t>De ansatte informeres og foretar videre observasjoner av de involverte barna</a:t>
            </a:r>
          </a:p>
          <a:p>
            <a:pPr marL="0" indent="0">
              <a:spcBef>
                <a:spcPts val="0"/>
              </a:spcBef>
              <a:spcAft>
                <a:spcPts val="0"/>
              </a:spcAft>
              <a:buNone/>
            </a:pPr>
            <a:r>
              <a:rPr lang="nb-NO" sz="1200" dirty="0"/>
              <a:t>   Utarbeide felles strategi blant personalet ved      gjentagelser av uønskede handlinger</a:t>
            </a:r>
          </a:p>
          <a:p>
            <a:pPr>
              <a:spcBef>
                <a:spcPts val="0"/>
              </a:spcBef>
              <a:spcAft>
                <a:spcPts val="0"/>
              </a:spcAft>
              <a:buFont typeface="Arial" panose="020B0604020202020204" pitchFamily="34" charset="0"/>
              <a:buChar char="•"/>
            </a:pPr>
            <a:r>
              <a:rPr lang="nb-NO" sz="1200" dirty="0"/>
              <a:t>Vurdere å snakke med hele barnegruppen</a:t>
            </a:r>
          </a:p>
          <a:p>
            <a:pPr>
              <a:spcBef>
                <a:spcPts val="0"/>
              </a:spcBef>
              <a:spcAft>
                <a:spcPts val="0"/>
              </a:spcAft>
              <a:buFont typeface="Arial" panose="020B0604020202020204" pitchFamily="34" charset="0"/>
              <a:buChar char="•"/>
            </a:pPr>
            <a:r>
              <a:rPr lang="nb-NO" sz="1200" dirty="0"/>
              <a:t>Opprette lekegruppe/ sosialt nettverk rundt de berørte barna</a:t>
            </a:r>
          </a:p>
          <a:p>
            <a:pPr>
              <a:spcBef>
                <a:spcPts val="0"/>
              </a:spcBef>
              <a:spcAft>
                <a:spcPts val="0"/>
              </a:spcAft>
              <a:buFont typeface="Arial" panose="020B0604020202020204" pitchFamily="34" charset="0"/>
              <a:buChar char="•"/>
            </a:pPr>
            <a:r>
              <a:rPr lang="nb-NO" sz="1200" dirty="0"/>
              <a:t>Oppfølgingssamtaler med de involverte barna</a:t>
            </a:r>
          </a:p>
          <a:p>
            <a:pPr>
              <a:spcBef>
                <a:spcPts val="0"/>
              </a:spcBef>
              <a:spcAft>
                <a:spcPts val="0"/>
              </a:spcAft>
              <a:buFont typeface="Arial" panose="020B0604020202020204" pitchFamily="34" charset="0"/>
              <a:buChar char="•"/>
            </a:pPr>
            <a:r>
              <a:rPr lang="nb-NO" sz="1200" dirty="0"/>
              <a:t>Oppfølgingssamtale med foreldrene </a:t>
            </a:r>
          </a:p>
          <a:p>
            <a:pPr>
              <a:spcBef>
                <a:spcPts val="0"/>
              </a:spcBef>
              <a:spcAft>
                <a:spcPts val="0"/>
              </a:spcAft>
              <a:buFont typeface="Arial" panose="020B0604020202020204" pitchFamily="34" charset="0"/>
              <a:buChar char="•"/>
            </a:pPr>
            <a:r>
              <a:rPr lang="nb-NO" sz="1200" dirty="0"/>
              <a:t>Evaluering først etter 1-2 uker, så en gang pr måned til saken er løst.</a:t>
            </a:r>
          </a:p>
          <a:p>
            <a:pPr>
              <a:spcBef>
                <a:spcPts val="0"/>
              </a:spcBef>
              <a:spcAft>
                <a:spcPts val="0"/>
              </a:spcAft>
              <a:buFont typeface="Arial" panose="020B0604020202020204" pitchFamily="34" charset="0"/>
              <a:buChar char="•"/>
            </a:pPr>
            <a:endParaRPr lang="nb-NO" sz="1200" dirty="0"/>
          </a:p>
          <a:p>
            <a:pPr marL="0" indent="0">
              <a:spcBef>
                <a:spcPts val="0"/>
              </a:spcBef>
              <a:spcAft>
                <a:spcPts val="0"/>
              </a:spcAft>
              <a:buNone/>
            </a:pPr>
            <a:endParaRPr lang="nb-NO" sz="1200" dirty="0"/>
          </a:p>
          <a:p>
            <a:pPr marL="0" indent="0">
              <a:spcBef>
                <a:spcPts val="0"/>
              </a:spcBef>
              <a:spcAft>
                <a:spcPts val="0"/>
              </a:spcAft>
              <a:buNone/>
            </a:pPr>
            <a:r>
              <a:rPr lang="nb-NO" sz="1200" dirty="0"/>
              <a:t>             </a:t>
            </a:r>
            <a:r>
              <a:rPr lang="nb-NO" sz="1200" b="1" dirty="0"/>
              <a:t>Personalet / foreldre til involverte barn                                    </a:t>
            </a:r>
          </a:p>
          <a:p>
            <a:pPr marL="0" indent="0">
              <a:buNone/>
            </a:pPr>
            <a:endParaRPr lang="nb-NO" sz="1200" dirty="0"/>
          </a:p>
          <a:p>
            <a:pPr marL="464058" lvl="1" indent="-171450">
              <a:spcBef>
                <a:spcPts val="0"/>
              </a:spcBef>
              <a:spcAft>
                <a:spcPts val="0"/>
              </a:spcAft>
              <a:buFont typeface="Arial" panose="020B0604020202020204" pitchFamily="34" charset="0"/>
              <a:buChar char="•"/>
            </a:pPr>
            <a:r>
              <a:rPr lang="nb-NO" sz="1000" dirty="0"/>
              <a:t>Beskrive hva du har sett av hendelsen, og være tydelig på at det er uakseptabel oppførsel.( hvis du unnlater deg å reagere, legitimerer du mobbingen)</a:t>
            </a:r>
          </a:p>
          <a:p>
            <a:pPr marL="464058" lvl="1" indent="-171450">
              <a:spcBef>
                <a:spcPts val="0"/>
              </a:spcBef>
              <a:spcAft>
                <a:spcPts val="0"/>
              </a:spcAft>
              <a:buFont typeface="Arial" panose="020B0604020202020204" pitchFamily="34" charset="0"/>
              <a:buChar char="•"/>
            </a:pPr>
            <a:r>
              <a:rPr lang="nb-NO" sz="1000" dirty="0"/>
              <a:t>Vær anerkjennende i situasjonen – styrk det barnet ER, og ta avstand fra det det barnet GJØR. </a:t>
            </a:r>
          </a:p>
          <a:p>
            <a:pPr marL="464058" lvl="1" indent="-171450">
              <a:spcBef>
                <a:spcPts val="0"/>
              </a:spcBef>
              <a:spcAft>
                <a:spcPts val="0"/>
              </a:spcAft>
              <a:buFont typeface="Arial" panose="020B0604020202020204" pitchFamily="34" charset="0"/>
              <a:buChar char="•"/>
            </a:pPr>
            <a:r>
              <a:rPr lang="nb-NO" sz="1000" dirty="0"/>
              <a:t>Bekreft barnet positivt når det varsler om at det selv eller andre barn blir plaget.</a:t>
            </a:r>
          </a:p>
          <a:p>
            <a:pPr marL="464058" lvl="1" indent="-171450">
              <a:spcBef>
                <a:spcPts val="0"/>
              </a:spcBef>
              <a:spcAft>
                <a:spcPts val="0"/>
              </a:spcAft>
              <a:buFont typeface="Arial" panose="020B0604020202020204" pitchFamily="34" charset="0"/>
              <a:buChar char="•"/>
            </a:pPr>
            <a:r>
              <a:rPr lang="nb-NO" sz="1000" dirty="0"/>
              <a:t>Forklar barnet, og rett oppmerksomheten på hvordan den andre har det. </a:t>
            </a:r>
          </a:p>
          <a:p>
            <a:pPr marL="464058" lvl="1" indent="-171450">
              <a:spcBef>
                <a:spcPts val="0"/>
              </a:spcBef>
              <a:spcAft>
                <a:spcPts val="0"/>
              </a:spcAft>
              <a:buFont typeface="Arial" panose="020B0604020202020204" pitchFamily="34" charset="0"/>
              <a:buChar char="•"/>
            </a:pPr>
            <a:r>
              <a:rPr lang="nb-NO" sz="1000" dirty="0"/>
              <a:t>Gi barna gode ord til å beskrive egne og andres følelser</a:t>
            </a:r>
          </a:p>
          <a:p>
            <a:pPr marL="464058" lvl="1" indent="-171450">
              <a:spcBef>
                <a:spcPts val="0"/>
              </a:spcBef>
              <a:spcAft>
                <a:spcPts val="0"/>
              </a:spcAft>
              <a:buFont typeface="Arial" panose="020B0604020202020204" pitchFamily="34" charset="0"/>
              <a:buChar char="•"/>
            </a:pPr>
            <a:r>
              <a:rPr lang="nb-NO" sz="1000" dirty="0"/>
              <a:t>Bruk psykologisk førstehjelpsprogram, Grønne tanker, glade barn i arbeidet for å støtte barnas forståelse og ord språk til å ytere seg/ beskrive.</a:t>
            </a:r>
          </a:p>
          <a:p>
            <a:pPr marL="464058" lvl="1" indent="-171450">
              <a:spcBef>
                <a:spcPts val="0"/>
              </a:spcBef>
              <a:spcAft>
                <a:spcPts val="0"/>
              </a:spcAft>
              <a:buFont typeface="Arial" panose="020B0604020202020204" pitchFamily="34" charset="0"/>
              <a:buChar char="•"/>
            </a:pPr>
            <a:r>
              <a:rPr lang="nb-NO" sz="1000" dirty="0"/>
              <a:t>Forvent at barnet ønsker å gjøre det godt igjen med en positiv handling</a:t>
            </a:r>
          </a:p>
          <a:p>
            <a:pPr marL="464058" lvl="1" indent="-171450">
              <a:spcBef>
                <a:spcPts val="0"/>
              </a:spcBef>
              <a:spcAft>
                <a:spcPts val="0"/>
              </a:spcAft>
              <a:buFont typeface="Arial" panose="020B0604020202020204" pitchFamily="34" charset="0"/>
              <a:buChar char="•"/>
            </a:pPr>
            <a:endParaRPr lang="nb-NO" sz="1000" dirty="0"/>
          </a:p>
          <a:p>
            <a:pPr marL="464058" lvl="1" indent="-171450">
              <a:spcBef>
                <a:spcPts val="0"/>
              </a:spcBef>
              <a:spcAft>
                <a:spcPts val="0"/>
              </a:spcAft>
              <a:buFont typeface="Arial" panose="020B0604020202020204" pitchFamily="34" charset="0"/>
              <a:buChar char="•"/>
            </a:pPr>
            <a:r>
              <a:rPr lang="nb-NO" sz="1000" b="1" dirty="0"/>
              <a:t>På foreldremøte:</a:t>
            </a:r>
          </a:p>
          <a:p>
            <a:pPr marL="464058" lvl="1" indent="-171450">
              <a:spcBef>
                <a:spcPts val="0"/>
              </a:spcBef>
              <a:spcAft>
                <a:spcPts val="0"/>
              </a:spcAft>
              <a:buFont typeface="Arial" panose="020B0604020202020204" pitchFamily="34" charset="0"/>
              <a:buChar char="•"/>
            </a:pPr>
            <a:r>
              <a:rPr lang="nb-NO" sz="1000" dirty="0"/>
              <a:t>Forklare årsaken til møtet</a:t>
            </a:r>
          </a:p>
          <a:p>
            <a:pPr marL="464058" lvl="1" indent="-171450">
              <a:spcBef>
                <a:spcPts val="0"/>
              </a:spcBef>
              <a:spcAft>
                <a:spcPts val="0"/>
              </a:spcAft>
              <a:buFont typeface="Arial" panose="020B0604020202020204" pitchFamily="34" charset="0"/>
              <a:buChar char="•"/>
            </a:pPr>
            <a:r>
              <a:rPr lang="nb-NO" sz="1000" dirty="0"/>
              <a:t>Få informasjon fra foreldre</a:t>
            </a:r>
          </a:p>
          <a:p>
            <a:pPr marL="464058" lvl="1" indent="-171450">
              <a:spcBef>
                <a:spcPts val="0"/>
              </a:spcBef>
              <a:spcAft>
                <a:spcPts val="0"/>
              </a:spcAft>
              <a:buFont typeface="Arial" panose="020B0604020202020204" pitchFamily="34" charset="0"/>
              <a:buChar char="•"/>
            </a:pPr>
            <a:r>
              <a:rPr lang="nb-NO" sz="1000" dirty="0"/>
              <a:t>Beskrive hendelsen</a:t>
            </a:r>
          </a:p>
          <a:p>
            <a:pPr marL="464058" lvl="1" indent="-171450">
              <a:spcBef>
                <a:spcPts val="0"/>
              </a:spcBef>
              <a:spcAft>
                <a:spcPts val="0"/>
              </a:spcAft>
              <a:buFont typeface="Arial" panose="020B0604020202020204" pitchFamily="34" charset="0"/>
              <a:buChar char="•"/>
            </a:pPr>
            <a:r>
              <a:rPr lang="nb-NO" sz="1000" dirty="0"/>
              <a:t>Informere om vårt felles ansvar</a:t>
            </a:r>
          </a:p>
          <a:p>
            <a:pPr marL="464058" lvl="1" indent="-171450">
              <a:spcBef>
                <a:spcPts val="0"/>
              </a:spcBef>
              <a:spcAft>
                <a:spcPts val="0"/>
              </a:spcAft>
              <a:buFont typeface="Arial" panose="020B0604020202020204" pitchFamily="34" charset="0"/>
              <a:buChar char="•"/>
            </a:pPr>
            <a:r>
              <a:rPr lang="nb-NO" sz="1000" dirty="0"/>
              <a:t>Avklare hva som skal gjøres av tiltak, hvem so er ansvarlig og tidsfrist for gjennomføringen</a:t>
            </a:r>
          </a:p>
          <a:p>
            <a:pPr marL="464058" lvl="1" indent="-171450">
              <a:spcBef>
                <a:spcPts val="0"/>
              </a:spcBef>
              <a:spcAft>
                <a:spcPts val="0"/>
              </a:spcAft>
              <a:buFont typeface="Arial" panose="020B0604020202020204" pitchFamily="34" charset="0"/>
              <a:buChar char="•"/>
            </a:pPr>
            <a:r>
              <a:rPr lang="nb-NO" sz="1000" dirty="0"/>
              <a:t>Skrive referat og avtale nytt møte ved behov</a:t>
            </a:r>
          </a:p>
          <a:p>
            <a:pPr marL="464058" lvl="1" indent="-171450">
              <a:spcBef>
                <a:spcPts val="0"/>
              </a:spcBef>
              <a:spcAft>
                <a:spcPts val="0"/>
              </a:spcAft>
              <a:buFont typeface="Arial" panose="020B0604020202020204" pitchFamily="34" charset="0"/>
              <a:buChar char="•"/>
            </a:pPr>
            <a:r>
              <a:rPr lang="nb-NO" sz="1000" dirty="0"/>
              <a:t>Ta kontakt med fagsenter, helsesøster eller annen ekspertise ved behov for ekstra hjelp</a:t>
            </a:r>
          </a:p>
          <a:p>
            <a:pPr marL="464058" lvl="1" indent="-171450">
              <a:spcBef>
                <a:spcPts val="0"/>
              </a:spcBef>
              <a:spcAft>
                <a:spcPts val="0"/>
              </a:spcAft>
              <a:buFont typeface="Arial" panose="020B0604020202020204" pitchFamily="34" charset="0"/>
              <a:buChar char="•"/>
            </a:pPr>
            <a:r>
              <a:rPr lang="nb-NO" sz="1000" b="1" dirty="0"/>
              <a:t>Ansatte: </a:t>
            </a:r>
          </a:p>
          <a:p>
            <a:pPr marL="464058" lvl="1" indent="-171450">
              <a:spcBef>
                <a:spcPts val="0"/>
              </a:spcBef>
              <a:spcAft>
                <a:spcPts val="0"/>
              </a:spcAft>
              <a:buFont typeface="Arial" panose="020B0604020202020204" pitchFamily="34" charset="0"/>
              <a:buChar char="•"/>
            </a:pPr>
            <a:endParaRPr lang="nb-NO" sz="1000" b="1" dirty="0"/>
          </a:p>
          <a:p>
            <a:pPr marL="464058" lvl="1" indent="-171450">
              <a:spcBef>
                <a:spcPts val="0"/>
              </a:spcBef>
              <a:spcAft>
                <a:spcPts val="0"/>
              </a:spcAft>
              <a:buFont typeface="Arial" panose="020B0604020202020204" pitchFamily="34" charset="0"/>
              <a:buChar char="•"/>
            </a:pPr>
            <a:endParaRPr lang="nb-NO" sz="1000" b="1" dirty="0"/>
          </a:p>
          <a:p>
            <a:pPr marL="464058" lvl="1" indent="-171450">
              <a:spcBef>
                <a:spcPts val="0"/>
              </a:spcBef>
              <a:spcAft>
                <a:spcPts val="0"/>
              </a:spcAft>
              <a:buFont typeface="Arial" panose="020B0604020202020204" pitchFamily="34" charset="0"/>
              <a:buChar char="•"/>
            </a:pPr>
            <a:endParaRPr lang="nb-NO" sz="1000" b="1" dirty="0"/>
          </a:p>
          <a:p>
            <a:pPr marL="464058" lvl="1" indent="-171450">
              <a:spcBef>
                <a:spcPts val="0"/>
              </a:spcBef>
              <a:spcAft>
                <a:spcPts val="0"/>
              </a:spcAft>
              <a:buFont typeface="Arial" panose="020B0604020202020204" pitchFamily="34" charset="0"/>
              <a:buChar char="•"/>
            </a:pPr>
            <a:r>
              <a:rPr lang="nb-NO" sz="1000" dirty="0"/>
              <a:t>Gi informasjon om og drøfte enkeltepisoder på personalmøter /planleggingsmøter</a:t>
            </a:r>
          </a:p>
          <a:p>
            <a:pPr marL="464058" lvl="1" indent="-171450">
              <a:spcBef>
                <a:spcPts val="0"/>
              </a:spcBef>
              <a:spcAft>
                <a:spcPts val="0"/>
              </a:spcAft>
              <a:buFont typeface="Arial" panose="020B0604020202020204" pitchFamily="34" charset="0"/>
              <a:buChar char="•"/>
            </a:pPr>
            <a:r>
              <a:rPr lang="nb-NO" sz="1000" dirty="0"/>
              <a:t>Sørge for at alle ansatte vet hva som er sitt ansvar i forhold til holdninger og handlinger når krenkelser skjer</a:t>
            </a:r>
          </a:p>
          <a:p>
            <a:pPr marL="464058" lvl="1" indent="-171450">
              <a:spcBef>
                <a:spcPts val="0"/>
              </a:spcBef>
              <a:spcAft>
                <a:spcPts val="0"/>
              </a:spcAft>
              <a:buFont typeface="Arial" panose="020B0604020202020204" pitchFamily="34" charset="0"/>
              <a:buChar char="•"/>
            </a:pPr>
            <a:r>
              <a:rPr lang="nb-NO" sz="1000" dirty="0"/>
              <a:t>Etabler et samarbeidsklima der det forventes at ansatte sier i fra når; barn krenker barn, voksne som ignorerer, opprettholder eller favoriserer barn.</a:t>
            </a:r>
          </a:p>
          <a:p>
            <a:pPr marL="464058" lvl="1" indent="-171450">
              <a:spcBef>
                <a:spcPts val="0"/>
              </a:spcBef>
              <a:spcAft>
                <a:spcPts val="0"/>
              </a:spcAft>
              <a:buFont typeface="Arial" panose="020B0604020202020204" pitchFamily="34" charset="0"/>
              <a:buChar char="•"/>
            </a:pPr>
            <a:r>
              <a:rPr lang="nb-NO" sz="1000" dirty="0"/>
              <a:t>Etablere en kultur der konflikter og konfliktløsing er en viktig og naturlig del av barnehagens liv</a:t>
            </a:r>
          </a:p>
          <a:p>
            <a:pPr marL="464058" lvl="1" indent="-171450">
              <a:spcBef>
                <a:spcPts val="0"/>
              </a:spcBef>
              <a:spcAft>
                <a:spcPts val="0"/>
              </a:spcAft>
              <a:buFont typeface="Arial" panose="020B0604020202020204" pitchFamily="34" charset="0"/>
              <a:buChar char="•"/>
            </a:pPr>
            <a:r>
              <a:rPr lang="nb-NO" sz="1000" dirty="0"/>
              <a:t>Skriv praksisfortellinger og gjør formelle og uformelle observasjoner . Kartlegge og drøfte med særlig fokus på egen </a:t>
            </a:r>
            <a:r>
              <a:rPr lang="nb-NO" sz="1000" dirty="0" err="1"/>
              <a:t>relasjonskompetanse</a:t>
            </a:r>
            <a:r>
              <a:rPr lang="nb-NO" sz="1000" dirty="0"/>
              <a:t> (hvilke barn blir sett ,og er det noen barn som blir oversett?)</a:t>
            </a:r>
          </a:p>
          <a:p>
            <a:pPr marL="464058" lvl="1" indent="-171450">
              <a:spcBef>
                <a:spcPts val="0"/>
              </a:spcBef>
              <a:spcAft>
                <a:spcPts val="0"/>
              </a:spcAft>
              <a:buFont typeface="Arial" panose="020B0604020202020204" pitchFamily="34" charset="0"/>
              <a:buChar char="•"/>
            </a:pPr>
            <a:r>
              <a:rPr lang="nb-NO" sz="1000" dirty="0"/>
              <a:t>Etablere en kultur for refleksjon og åpenhet  i personalgruppen rundt voksenrollen, om leken og humorens betydning  for å forebygge mobbing</a:t>
            </a:r>
          </a:p>
          <a:p>
            <a:pPr marL="464058" lvl="1" indent="-171450">
              <a:spcBef>
                <a:spcPts val="0"/>
              </a:spcBef>
              <a:spcAft>
                <a:spcPts val="0"/>
              </a:spcAft>
              <a:buFont typeface="Arial" panose="020B0604020202020204" pitchFamily="34" charset="0"/>
              <a:buChar char="•"/>
            </a:pPr>
            <a:r>
              <a:rPr lang="nb-NO" sz="1000" dirty="0"/>
              <a:t>Evaluere praksis, sette felles tiltak, endre praksis og på denne måten sikre at personalet er underveis mot en mobbefri barnehage</a:t>
            </a:r>
          </a:p>
        </p:txBody>
      </p:sp>
    </p:spTree>
    <p:extLst>
      <p:ext uri="{BB962C8B-B14F-4D97-AF65-F5344CB8AC3E}">
        <p14:creationId xmlns:p14="http://schemas.microsoft.com/office/powerpoint/2010/main" val="292374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04DBA4-838D-4FA4-A14B-DC071B0EA94C}"/>
              </a:ext>
            </a:extLst>
          </p:cNvPr>
          <p:cNvSpPr>
            <a:spLocks noGrp="1"/>
          </p:cNvSpPr>
          <p:nvPr>
            <p:ph type="title"/>
          </p:nvPr>
        </p:nvSpPr>
        <p:spPr/>
        <p:txBody>
          <a:bodyPr/>
          <a:lstStyle/>
          <a:p>
            <a:pPr algn="ctr"/>
            <a:r>
              <a:rPr lang="nb-NO" dirty="0">
                <a:latin typeface="Arial Nova" panose="020B0504020202020204" pitchFamily="34" charset="0"/>
              </a:rPr>
              <a:t>Foreldresamarbeid</a:t>
            </a:r>
          </a:p>
        </p:txBody>
      </p:sp>
      <p:sp>
        <p:nvSpPr>
          <p:cNvPr id="3" name="Plassholder for innhold 2">
            <a:extLst>
              <a:ext uri="{FF2B5EF4-FFF2-40B4-BE49-F238E27FC236}">
                <a16:creationId xmlns:a16="http://schemas.microsoft.com/office/drawing/2014/main" id="{FFE7520D-9996-4D16-9B81-91BB2B7E7F91}"/>
              </a:ext>
            </a:extLst>
          </p:cNvPr>
          <p:cNvSpPr>
            <a:spLocks noGrp="1"/>
          </p:cNvSpPr>
          <p:nvPr>
            <p:ph idx="1"/>
          </p:nvPr>
        </p:nvSpPr>
        <p:spPr>
          <a:xfrm>
            <a:off x="1097280" y="1887221"/>
            <a:ext cx="10058400" cy="3760891"/>
          </a:xfrm>
        </p:spPr>
        <p:txBody>
          <a:bodyPr>
            <a:normAutofit fontScale="92500"/>
          </a:bodyPr>
          <a:lstStyle/>
          <a:p>
            <a:r>
              <a:rPr lang="nb-NO" sz="1200" dirty="0">
                <a:latin typeface="Arial Nova" panose="020B0504020202020204" pitchFamily="34" charset="0"/>
              </a:rPr>
              <a:t>I Karusellen barnehage har vi et mål om å skape en sosial læringsarena som setter gode «avtrykk».. Barnehagen ønsker et nært samarbeid og god dialog med foreldre, preget av åpenhet og likeverd. Dersom barnehagen får mistanke om at det forekommer utestenging og mobbing i barnehagen skal foreldrene involveres. Det er også viktig at foreldre melder fra til barnehagen dersom de opplever utestengelse og mobbing av barn. Barnehagen og barnets hjem har et felles ansvar for å forebygge mobbing. Det må være lav terskel for å melde fra til barnehagen dersom foreldre opplever endret adferd eller mistrivsel hos barnet.</a:t>
            </a:r>
          </a:p>
          <a:p>
            <a:r>
              <a:rPr lang="nb-NO" sz="1200" b="1" dirty="0">
                <a:latin typeface="Arial Nova" panose="020B0504020202020204" pitchFamily="34" charset="0"/>
              </a:rPr>
              <a:t>Dette kan foreldre forvente i Karusellen barnehage;</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Foreldre får informasjon om hvordan barnehagen arbeider for å forebygge mobbing. </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Foreldre blir møtt og tatt på alvor dersom foreldrene melder fra om bekymring.</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Barnehagen tar kontakt dersom atferden til barnet vekker bekymring.</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 Mobbing og vennskap blir tatt opp i foreldre-samtalene. </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Foreldrene skal oppleve å bli sett, hørt og inkludert i barnehages arbeid. </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Barnehagen setter i gang prosedyren om mobbing/utestenging skjer, og at det blir skrevet referat fra møtene. </a:t>
            </a:r>
          </a:p>
          <a:p>
            <a:pPr marL="0" indent="0">
              <a:spcBef>
                <a:spcPts val="0"/>
              </a:spcBef>
              <a:spcAft>
                <a:spcPts val="0"/>
              </a:spcAft>
              <a:buNone/>
            </a:pPr>
            <a:endParaRPr lang="nb-NO" sz="1200" b="1" dirty="0">
              <a:latin typeface="Arial Nova" panose="020B0504020202020204" pitchFamily="34" charset="0"/>
            </a:endParaRPr>
          </a:p>
          <a:p>
            <a:pPr marL="0" indent="0">
              <a:spcBef>
                <a:spcPts val="0"/>
              </a:spcBef>
              <a:spcAft>
                <a:spcPts val="0"/>
              </a:spcAft>
              <a:buNone/>
            </a:pPr>
            <a:r>
              <a:rPr lang="nb-NO" sz="1200" b="1" dirty="0">
                <a:latin typeface="Arial Nova" panose="020B0504020202020204" pitchFamily="34" charset="0"/>
              </a:rPr>
              <a:t>Dette forventer barnehagen fra foreldrene</a:t>
            </a:r>
            <a:r>
              <a:rPr lang="nb-NO" sz="1200" dirty="0">
                <a:latin typeface="Arial Nova" panose="020B0504020202020204" pitchFamily="34" charset="0"/>
              </a:rPr>
              <a:t>: </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Foreldre kontakter pedagogisk leder eller styrer og ber om en samtale for å snakke om deres uro. Det samme gjelder om foreldre er urolig for at deres barn har en atferd som kan påvirke samspillet med andre barn negativt.</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Foreldre melder fra om man opplever at andres barn blir mobbet/krenket.</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Foreldre er varsomme med hva som blir sagt når barna hører på. Foreldre er viktige rollemodeller.</a:t>
            </a:r>
          </a:p>
          <a:p>
            <a:pPr>
              <a:spcBef>
                <a:spcPts val="0"/>
              </a:spcBef>
              <a:spcAft>
                <a:spcPts val="0"/>
              </a:spcAft>
              <a:buFont typeface="Wingdings" panose="05000000000000000000" pitchFamily="2" charset="2"/>
              <a:buChar char="Ø"/>
            </a:pPr>
            <a:r>
              <a:rPr lang="nb-NO" sz="1200" dirty="0">
                <a:latin typeface="Arial Nova" panose="020B0504020202020204" pitchFamily="34" charset="0"/>
              </a:rPr>
              <a:t>Foreldre snakker positivt hjemme om barnehagen, de ansatte, de andre barna i barnehagen og deres foreldre.</a:t>
            </a:r>
          </a:p>
        </p:txBody>
      </p:sp>
    </p:spTree>
    <p:extLst>
      <p:ext uri="{BB962C8B-B14F-4D97-AF65-F5344CB8AC3E}">
        <p14:creationId xmlns:p14="http://schemas.microsoft.com/office/powerpoint/2010/main" val="298376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AC12F-FFA8-4CDF-A9AA-3E7E2BDAD8DC}"/>
              </a:ext>
            </a:extLst>
          </p:cNvPr>
          <p:cNvSpPr>
            <a:spLocks noGrp="1"/>
          </p:cNvSpPr>
          <p:nvPr>
            <p:ph type="title"/>
          </p:nvPr>
        </p:nvSpPr>
        <p:spPr/>
        <p:txBody>
          <a:bodyPr/>
          <a:lstStyle/>
          <a:p>
            <a:pPr algn="ctr"/>
            <a:r>
              <a:rPr lang="nb-NO" dirty="0">
                <a:latin typeface="Arial Nova" panose="020B0504020202020204" pitchFamily="34" charset="0"/>
              </a:rPr>
              <a:t>Avslutning</a:t>
            </a:r>
          </a:p>
        </p:txBody>
      </p:sp>
      <p:sp>
        <p:nvSpPr>
          <p:cNvPr id="5" name="Content Placeholder 4">
            <a:extLst>
              <a:ext uri="{FF2B5EF4-FFF2-40B4-BE49-F238E27FC236}">
                <a16:creationId xmlns:a16="http://schemas.microsoft.com/office/drawing/2014/main" id="{F45E298E-2BA6-480B-A0DD-7D21409DD0F3}"/>
              </a:ext>
            </a:extLst>
          </p:cNvPr>
          <p:cNvSpPr>
            <a:spLocks noGrp="1"/>
          </p:cNvSpPr>
          <p:nvPr>
            <p:ph idx="1"/>
          </p:nvPr>
        </p:nvSpPr>
        <p:spPr/>
        <p:txBody>
          <a:bodyPr>
            <a:normAutofit lnSpcReduction="10000"/>
          </a:bodyPr>
          <a:lstStyle/>
          <a:p>
            <a:r>
              <a:rPr lang="nb-NO" sz="1400" dirty="0">
                <a:latin typeface="Arial Nova" panose="020B0504020202020204" pitchFamily="34" charset="0"/>
              </a:rPr>
              <a:t>I Karusellen barnehage arbeider vi for å skape et </a:t>
            </a:r>
            <a:r>
              <a:rPr lang="nb-NO" sz="1400" b="1" dirty="0">
                <a:latin typeface="Arial Nova" panose="020B0504020202020204" pitchFamily="34" charset="0"/>
              </a:rPr>
              <a:t>godt psykososialt barnehagemiljø </a:t>
            </a:r>
            <a:r>
              <a:rPr lang="nb-NO" sz="1400" dirty="0">
                <a:latin typeface="Arial Nova" panose="020B0504020202020204" pitchFamily="34" charset="0"/>
              </a:rPr>
              <a:t>med trygge, gode dager fylt med kjærlighet, lek, humor, glede og gode opplevelser for alle!!!</a:t>
            </a:r>
          </a:p>
          <a:p>
            <a:r>
              <a:rPr lang="nb-NO" sz="1400" dirty="0">
                <a:latin typeface="Arial Nova" panose="020B0504020202020204" pitchFamily="34" charset="0"/>
              </a:rPr>
              <a:t>For å fungere godt i en gruppe må alle barn (og voksne) lære god sosial kompetanse. Dette kommer ikke av seg selv og krever en aktiv innsats fra alle omsorgspersonene som barna har rundt seg.</a:t>
            </a:r>
          </a:p>
          <a:p>
            <a:r>
              <a:rPr lang="nb-NO" sz="1400" dirty="0">
                <a:latin typeface="Arial Nova" panose="020B0504020202020204" pitchFamily="34" charset="0"/>
              </a:rPr>
              <a:t>Gjennom aktiv bruk av denne handlingsplanen ønsker vi å rette fokus på krenkelser og  mobbeatferd for å forebygge og stanse all form for krenkelser så som mobbing i barnehagen. </a:t>
            </a:r>
          </a:p>
          <a:p>
            <a:r>
              <a:rPr lang="nb-NO" sz="1400" dirty="0">
                <a:latin typeface="Arial Nova" panose="020B0504020202020204" pitchFamily="34" charset="0"/>
              </a:rPr>
              <a:t>Vi ønsker også i samarbeid med foreldre å bidra til å gjøre barna rustet for hverdagene som møter dem også utenfor hjemmet og barnehagen. </a:t>
            </a:r>
          </a:p>
          <a:p>
            <a:r>
              <a:rPr lang="nb-NO" sz="1400" dirty="0">
                <a:latin typeface="Arial Nova" panose="020B0504020202020204" pitchFamily="34" charset="0"/>
              </a:rPr>
              <a:t>Handlingsplanen er et produkt av innspill og samarbeid med ansatte og foreldre i SAU i barnehagen. </a:t>
            </a:r>
          </a:p>
          <a:p>
            <a:endParaRPr lang="nb-NO" sz="1400" dirty="0">
              <a:latin typeface="Arial Nova" panose="020B0504020202020204" pitchFamily="34" charset="0"/>
            </a:endParaRPr>
          </a:p>
          <a:p>
            <a:pPr marL="0" indent="0">
              <a:buNone/>
            </a:pPr>
            <a:endParaRPr lang="nb-NO" sz="1400" dirty="0">
              <a:latin typeface="Arial Nova" panose="020B0504020202020204" pitchFamily="34" charset="0"/>
            </a:endParaRPr>
          </a:p>
          <a:p>
            <a:pPr marL="201168" lvl="1" indent="0">
              <a:spcBef>
                <a:spcPts val="0"/>
              </a:spcBef>
              <a:spcAft>
                <a:spcPts val="0"/>
              </a:spcAft>
              <a:buNone/>
            </a:pPr>
            <a:r>
              <a:rPr lang="nb-NO" sz="1400" dirty="0">
                <a:latin typeface="Arial Nova" panose="020B0504020202020204" pitchFamily="34" charset="0"/>
              </a:rPr>
              <a:t>Karusellen barnehage</a:t>
            </a:r>
          </a:p>
          <a:p>
            <a:pPr marL="201168" lvl="1" indent="0">
              <a:spcBef>
                <a:spcPts val="0"/>
              </a:spcBef>
              <a:spcAft>
                <a:spcPts val="0"/>
              </a:spcAft>
              <a:buNone/>
            </a:pPr>
            <a:r>
              <a:rPr lang="nb-NO" sz="1400" dirty="0">
                <a:latin typeface="Arial Nova" panose="020B0504020202020204" pitchFamily="34" charset="0"/>
              </a:rPr>
              <a:t>Marit Nygård</a:t>
            </a:r>
          </a:p>
          <a:p>
            <a:pPr marL="201168" lvl="1" indent="0">
              <a:spcBef>
                <a:spcPts val="0"/>
              </a:spcBef>
              <a:spcAft>
                <a:spcPts val="0"/>
              </a:spcAft>
              <a:buNone/>
            </a:pPr>
            <a:r>
              <a:rPr lang="nb-NO" sz="1400" dirty="0">
                <a:latin typeface="Arial Nova" panose="020B0504020202020204" pitchFamily="34" charset="0"/>
              </a:rPr>
              <a:t>Daglig leder</a:t>
            </a:r>
          </a:p>
        </p:txBody>
      </p:sp>
      <p:sp>
        <p:nvSpPr>
          <p:cNvPr id="6" name="Text Placeholder 5">
            <a:extLst>
              <a:ext uri="{FF2B5EF4-FFF2-40B4-BE49-F238E27FC236}">
                <a16:creationId xmlns:a16="http://schemas.microsoft.com/office/drawing/2014/main" id="{5645E98F-BEA5-464D-BBAB-5B1C6E4EC467}"/>
              </a:ext>
            </a:extLst>
          </p:cNvPr>
          <p:cNvSpPr>
            <a:spLocks noGrp="1"/>
          </p:cNvSpPr>
          <p:nvPr>
            <p:ph type="body" sz="half" idx="2"/>
          </p:nvPr>
        </p:nvSpPr>
        <p:spPr>
          <a:xfrm>
            <a:off x="643466" y="3120272"/>
            <a:ext cx="3174390" cy="2987283"/>
          </a:xfrm>
        </p:spPr>
        <p:txBody>
          <a:bodyPr/>
          <a:lstStyle/>
          <a:p>
            <a:pPr algn="ctr"/>
            <a:r>
              <a:rPr lang="nb-NO" dirty="0">
                <a:latin typeface="Arial Nova" panose="020B0504020202020204" pitchFamily="34" charset="0"/>
              </a:rPr>
              <a:t>Nulltoleranse mot krenkende atferd</a:t>
            </a:r>
          </a:p>
          <a:p>
            <a:pPr algn="ctr"/>
            <a:endParaRPr lang="nb-NO" dirty="0"/>
          </a:p>
        </p:txBody>
      </p:sp>
      <p:pic>
        <p:nvPicPr>
          <p:cNvPr id="5122" name="Picture 2" descr="Bilderesultat for Bilde Gode venner">
            <a:extLst>
              <a:ext uri="{FF2B5EF4-FFF2-40B4-BE49-F238E27FC236}">
                <a16:creationId xmlns:a16="http://schemas.microsoft.com/office/drawing/2014/main" id="{B99D4526-7A7D-4372-A099-CCCA502DE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3" y="3785191"/>
            <a:ext cx="2834074" cy="207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4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970EBC-3EC0-4928-9E18-A13264463361}"/>
              </a:ext>
            </a:extLst>
          </p:cNvPr>
          <p:cNvSpPr>
            <a:spLocks noGrp="1"/>
          </p:cNvSpPr>
          <p:nvPr>
            <p:ph type="title"/>
          </p:nvPr>
        </p:nvSpPr>
        <p:spPr/>
        <p:txBody>
          <a:bodyPr/>
          <a:lstStyle/>
          <a:p>
            <a:pPr algn="ctr"/>
            <a:r>
              <a:rPr lang="nb-NO" dirty="0">
                <a:latin typeface="Arial Nova" panose="020B0504020202020204" pitchFamily="34" charset="0"/>
              </a:rPr>
              <a:t>Vedlegg og nyttige lenker</a:t>
            </a:r>
          </a:p>
        </p:txBody>
      </p:sp>
      <p:sp>
        <p:nvSpPr>
          <p:cNvPr id="3" name="Plassholder for innhold 2">
            <a:extLst>
              <a:ext uri="{FF2B5EF4-FFF2-40B4-BE49-F238E27FC236}">
                <a16:creationId xmlns:a16="http://schemas.microsoft.com/office/drawing/2014/main" id="{E35BCE64-8B62-45DD-8FE5-B2D26D4D0B88}"/>
              </a:ext>
            </a:extLst>
          </p:cNvPr>
          <p:cNvSpPr>
            <a:spLocks noGrp="1"/>
          </p:cNvSpPr>
          <p:nvPr>
            <p:ph idx="1"/>
          </p:nvPr>
        </p:nvSpPr>
        <p:spPr/>
        <p:txBody>
          <a:bodyPr>
            <a:normAutofit fontScale="62500" lnSpcReduction="20000"/>
          </a:bodyPr>
          <a:lstStyle/>
          <a:p>
            <a:r>
              <a:rPr lang="nb-NO" b="1" dirty="0">
                <a:latin typeface="Arial Nova" panose="020B0504020202020204" pitchFamily="34" charset="0"/>
              </a:rPr>
              <a:t>Vedlegg:</a:t>
            </a:r>
          </a:p>
          <a:p>
            <a:r>
              <a:rPr lang="nb-NO" dirty="0">
                <a:latin typeface="Arial Nova" panose="020B0504020202020204" pitchFamily="34" charset="0"/>
              </a:rPr>
              <a:t>1. Handlingsplan mot mobbing: Våre rutiner for å forebygge mobbing og krenkende atferd</a:t>
            </a:r>
          </a:p>
          <a:p>
            <a:r>
              <a:rPr lang="nb-NO" dirty="0">
                <a:latin typeface="Arial Nova" panose="020B0504020202020204" pitchFamily="34" charset="0"/>
              </a:rPr>
              <a:t>2. Handlingsplan mot mobbing: Ved mistanke om mobbing av barn eller grupper av barn</a:t>
            </a:r>
          </a:p>
          <a:p>
            <a:r>
              <a:rPr lang="nb-NO" dirty="0">
                <a:latin typeface="Arial Nova" panose="020B0504020202020204" pitchFamily="34" charset="0"/>
              </a:rPr>
              <a:t>3. Tiltaksplan når mobbing skjer</a:t>
            </a:r>
          </a:p>
          <a:p>
            <a:r>
              <a:rPr lang="nb-NO" dirty="0">
                <a:latin typeface="Arial Nova" panose="020B0504020202020204" pitchFamily="34" charset="0"/>
              </a:rPr>
              <a:t>4. Mal for referat fra møte vedrørende mobbing</a:t>
            </a:r>
          </a:p>
          <a:p>
            <a:r>
              <a:rPr lang="nb-NO" dirty="0">
                <a:latin typeface="Arial Nova" panose="020B0504020202020204" pitchFamily="34" charset="0"/>
              </a:rPr>
              <a:t>5. Tiltaksplan når ansatt mobber eller krenker barn</a:t>
            </a:r>
          </a:p>
          <a:p>
            <a:r>
              <a:rPr lang="nb-NO" dirty="0">
                <a:latin typeface="Arial Nova" panose="020B0504020202020204" pitchFamily="34" charset="0"/>
              </a:rPr>
              <a:t>6. Litteraturliste for voksne og barn </a:t>
            </a:r>
          </a:p>
          <a:p>
            <a:r>
              <a:rPr lang="nb-NO" dirty="0">
                <a:latin typeface="Arial Nova" panose="020B0504020202020204" pitchFamily="34" charset="0"/>
              </a:rPr>
              <a:t>7. Sjekkliste- Barnehagens oppvekstmiljø – ansatte forhold til barna</a:t>
            </a:r>
          </a:p>
          <a:p>
            <a:r>
              <a:rPr lang="nb-NO" dirty="0">
                <a:latin typeface="Arial Nova" panose="020B0504020202020204" pitchFamily="34" charset="0"/>
              </a:rPr>
              <a:t>8. Sjekkliste – Barnehagens oppvekstmiljø – miljøet i barnehagen</a:t>
            </a:r>
          </a:p>
          <a:p>
            <a:r>
              <a:rPr lang="nb-NO" b="1" dirty="0">
                <a:latin typeface="Arial Nova" panose="020B0504020202020204" pitchFamily="34" charset="0"/>
              </a:rPr>
              <a:t>Nyttige lenker</a:t>
            </a:r>
            <a:r>
              <a:rPr lang="nb-NO" dirty="0"/>
              <a:t>:</a:t>
            </a:r>
            <a:endParaRPr lang="nb-NO" dirty="0">
              <a:hlinkClick r:id="rId2"/>
            </a:endParaRPr>
          </a:p>
          <a:p>
            <a:r>
              <a:rPr lang="nb-NO" dirty="0">
                <a:hlinkClick r:id="rId2"/>
              </a:rPr>
              <a:t>https://www.udir.no/nullmobbing/</a:t>
            </a:r>
            <a:endParaRPr lang="nb-NO" dirty="0"/>
          </a:p>
          <a:p>
            <a:r>
              <a:rPr lang="nb-NO" dirty="0">
                <a:hlinkClick r:id="rId3"/>
              </a:rPr>
              <a:t>https://www.udir.no/globalassets/upload/barnehage/regelverk/veiledere/veilederbm.pdf</a:t>
            </a:r>
            <a:endParaRPr lang="nb-NO" dirty="0"/>
          </a:p>
          <a:p>
            <a:r>
              <a:rPr lang="nb-NO" dirty="0"/>
              <a:t>Mobbing i barnehagen: hefte for deg som jobber i barnehagen</a:t>
            </a:r>
          </a:p>
          <a:p>
            <a:r>
              <a:rPr lang="nb-NO" dirty="0">
                <a:hlinkClick r:id="rId4"/>
              </a:rPr>
              <a:t>https://www.regjeringen.no/globalassets/upload/kilde/bfd/bro/2004/0006/ddd/pdfv/210592-mobbing_skjerm_bokm.pdf</a:t>
            </a:r>
            <a:endParaRPr lang="nb-NO" dirty="0"/>
          </a:p>
          <a:p>
            <a:endParaRPr lang="nb-NO" dirty="0"/>
          </a:p>
          <a:p>
            <a:endParaRPr lang="nb-NO" dirty="0"/>
          </a:p>
          <a:p>
            <a:endParaRPr lang="nb-NO" dirty="0"/>
          </a:p>
          <a:p>
            <a:endParaRPr lang="nb-NO" dirty="0"/>
          </a:p>
        </p:txBody>
      </p:sp>
      <p:sp>
        <p:nvSpPr>
          <p:cNvPr id="4" name="Plassholder for tekst 3">
            <a:extLst>
              <a:ext uri="{FF2B5EF4-FFF2-40B4-BE49-F238E27FC236}">
                <a16:creationId xmlns:a16="http://schemas.microsoft.com/office/drawing/2014/main" id="{9170FA3E-CAF3-44CC-85D3-BB2E2D6EF5EA}"/>
              </a:ext>
            </a:extLst>
          </p:cNvPr>
          <p:cNvSpPr>
            <a:spLocks noGrp="1"/>
          </p:cNvSpPr>
          <p:nvPr>
            <p:ph type="body" sz="half" idx="2"/>
          </p:nvPr>
        </p:nvSpPr>
        <p:spPr>
          <a:xfrm>
            <a:off x="643465" y="3007112"/>
            <a:ext cx="3517567" cy="3064505"/>
          </a:xfrm>
        </p:spPr>
        <p:txBody>
          <a:bodyPr/>
          <a:lstStyle/>
          <a:p>
            <a:endParaRPr lang="nb-NO" dirty="0"/>
          </a:p>
        </p:txBody>
      </p:sp>
      <p:pic>
        <p:nvPicPr>
          <p:cNvPr id="1026" name="Picture 2">
            <a:extLst>
              <a:ext uri="{FF2B5EF4-FFF2-40B4-BE49-F238E27FC236}">
                <a16:creationId xmlns:a16="http://schemas.microsoft.com/office/drawing/2014/main" id="{38B9ACC9-A570-488F-93BC-7A2121B62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65" y="3007112"/>
            <a:ext cx="3517878" cy="306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52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88CE9673-B0E4-4183-ACFC-A73979898FF9}"/>
              </a:ext>
            </a:extLst>
          </p:cNvPr>
          <p:cNvSpPr>
            <a:spLocks noGrp="1"/>
          </p:cNvSpPr>
          <p:nvPr>
            <p:ph type="title"/>
          </p:nvPr>
        </p:nvSpPr>
        <p:spPr>
          <a:xfrm>
            <a:off x="1097280" y="286604"/>
            <a:ext cx="10058400" cy="690550"/>
          </a:xfrm>
        </p:spPr>
        <p:txBody>
          <a:bodyPr>
            <a:normAutofit fontScale="90000"/>
          </a:bodyPr>
          <a:lstStyle/>
          <a:p>
            <a:pPr algn="ctr"/>
            <a:r>
              <a:rPr lang="nb-NO" sz="2800" b="1" dirty="0">
                <a:latin typeface="Arial Nova" panose="020B0504020202020204" pitchFamily="34" charset="0"/>
              </a:rPr>
              <a:t>Handlingsplan mot krenkelser og mobbeatferd</a:t>
            </a:r>
            <a:br>
              <a:rPr lang="nb-NO" sz="2000" dirty="0">
                <a:latin typeface="Arial Nova" panose="020B0504020202020204" pitchFamily="34" charset="0"/>
              </a:rPr>
            </a:br>
            <a:r>
              <a:rPr lang="nb-NO" sz="2000" dirty="0">
                <a:latin typeface="Arial Nova" panose="020B0504020202020204" pitchFamily="34" charset="0"/>
              </a:rPr>
              <a:t>Våre rutiner for å forebygge mobbing og krenkende atferd</a:t>
            </a:r>
          </a:p>
        </p:txBody>
      </p:sp>
      <p:graphicFrame>
        <p:nvGraphicFramePr>
          <p:cNvPr id="7" name="Tabell 7">
            <a:extLst>
              <a:ext uri="{FF2B5EF4-FFF2-40B4-BE49-F238E27FC236}">
                <a16:creationId xmlns:a16="http://schemas.microsoft.com/office/drawing/2014/main" id="{404F9BFD-B572-4AEC-BCCD-E277ACBB34D7}"/>
              </a:ext>
            </a:extLst>
          </p:cNvPr>
          <p:cNvGraphicFramePr>
            <a:graphicFrameLocks noGrp="1"/>
          </p:cNvGraphicFramePr>
          <p:nvPr>
            <p:ph idx="1"/>
            <p:extLst>
              <p:ext uri="{D42A27DB-BD31-4B8C-83A1-F6EECF244321}">
                <p14:modId xmlns:p14="http://schemas.microsoft.com/office/powerpoint/2010/main" val="3739369882"/>
              </p:ext>
            </p:extLst>
          </p:nvPr>
        </p:nvGraphicFramePr>
        <p:xfrm>
          <a:off x="1014984" y="1111624"/>
          <a:ext cx="10140376" cy="5761104"/>
        </p:xfrm>
        <a:graphic>
          <a:graphicData uri="http://schemas.openxmlformats.org/drawingml/2006/table">
            <a:tbl>
              <a:tblPr firstRow="1" bandRow="1">
                <a:tableStyleId>{F5AB1C69-6EDB-4FF4-983F-18BD219EF322}</a:tableStyleId>
              </a:tblPr>
              <a:tblGrid>
                <a:gridCol w="3434778">
                  <a:extLst>
                    <a:ext uri="{9D8B030D-6E8A-4147-A177-3AD203B41FA5}">
                      <a16:colId xmlns:a16="http://schemas.microsoft.com/office/drawing/2014/main" val="1873931637"/>
                    </a:ext>
                  </a:extLst>
                </a:gridCol>
                <a:gridCol w="3352799">
                  <a:extLst>
                    <a:ext uri="{9D8B030D-6E8A-4147-A177-3AD203B41FA5}">
                      <a16:colId xmlns:a16="http://schemas.microsoft.com/office/drawing/2014/main" val="325733997"/>
                    </a:ext>
                  </a:extLst>
                </a:gridCol>
                <a:gridCol w="3352799">
                  <a:extLst>
                    <a:ext uri="{9D8B030D-6E8A-4147-A177-3AD203B41FA5}">
                      <a16:colId xmlns:a16="http://schemas.microsoft.com/office/drawing/2014/main" val="850731855"/>
                    </a:ext>
                  </a:extLst>
                </a:gridCol>
              </a:tblGrid>
              <a:tr h="513208">
                <a:tc>
                  <a:txBody>
                    <a:bodyPr/>
                    <a:lstStyle/>
                    <a:p>
                      <a:r>
                        <a:rPr lang="nb-NO" dirty="0"/>
                        <a:t>Tiltak</a:t>
                      </a:r>
                    </a:p>
                  </a:txBody>
                  <a:tcPr/>
                </a:tc>
                <a:tc>
                  <a:txBody>
                    <a:bodyPr/>
                    <a:lstStyle/>
                    <a:p>
                      <a:r>
                        <a:rPr lang="nb-NO" dirty="0"/>
                        <a:t>Tidspunkt</a:t>
                      </a:r>
                    </a:p>
                  </a:txBody>
                  <a:tcPr/>
                </a:tc>
                <a:tc>
                  <a:txBody>
                    <a:bodyPr/>
                    <a:lstStyle/>
                    <a:p>
                      <a:r>
                        <a:rPr lang="nb-NO" dirty="0"/>
                        <a:t>Ansvar</a:t>
                      </a:r>
                    </a:p>
                  </a:txBody>
                  <a:tcPr/>
                </a:tc>
                <a:extLst>
                  <a:ext uri="{0D108BD9-81ED-4DB2-BD59-A6C34878D82A}">
                    <a16:rowId xmlns:a16="http://schemas.microsoft.com/office/drawing/2014/main" val="2839724116"/>
                  </a:ext>
                </a:extLst>
              </a:tr>
              <a:tr h="513208">
                <a:tc>
                  <a:txBody>
                    <a:bodyPr/>
                    <a:lstStyle/>
                    <a:p>
                      <a:r>
                        <a:rPr lang="nb-NO" sz="1100" dirty="0">
                          <a:latin typeface="Arial Nova" panose="020B0504020202020204" pitchFamily="34" charset="0"/>
                        </a:rPr>
                        <a:t>Barnehagen gjennomgår handlingsplan og drøfter og dokumenterer barnehagens syn på: - Hva er et godt psykososialt miljø? * Hva er krenkende atferd? *Hva er terskelen for å gripe inn og hva det innebærer. *Når skal ledelsen varsles? Aktivitetsplikten.</a:t>
                      </a:r>
                    </a:p>
                  </a:txBody>
                  <a:tcPr/>
                </a:tc>
                <a:tc>
                  <a:txBody>
                    <a:bodyPr/>
                    <a:lstStyle/>
                    <a:p>
                      <a:r>
                        <a:rPr lang="nb-NO" sz="1100" dirty="0">
                          <a:latin typeface="Arial Nova" panose="020B0504020202020204" pitchFamily="34" charset="0"/>
                        </a:rPr>
                        <a:t>Ved barnehagestart</a:t>
                      </a:r>
                    </a:p>
                    <a:p>
                      <a:endParaRPr lang="nb-NO" sz="1100" dirty="0">
                        <a:latin typeface="Arial Nova" panose="020B0504020202020204" pitchFamily="34" charset="0"/>
                      </a:endParaRPr>
                    </a:p>
                  </a:txBody>
                  <a:tcPr/>
                </a:tc>
                <a:tc>
                  <a:txBody>
                    <a:bodyPr/>
                    <a:lstStyle/>
                    <a:p>
                      <a:r>
                        <a:rPr lang="nb-NO" sz="1100" dirty="0">
                          <a:latin typeface="Arial Nova" panose="020B0504020202020204" pitchFamily="34" charset="0"/>
                        </a:rPr>
                        <a:t>Styrer</a:t>
                      </a:r>
                    </a:p>
                  </a:txBody>
                  <a:tcPr/>
                </a:tc>
                <a:extLst>
                  <a:ext uri="{0D108BD9-81ED-4DB2-BD59-A6C34878D82A}">
                    <a16:rowId xmlns:a16="http://schemas.microsoft.com/office/drawing/2014/main" val="48434961"/>
                  </a:ext>
                </a:extLst>
              </a:tr>
              <a:tr h="513208">
                <a:tc>
                  <a:txBody>
                    <a:bodyPr/>
                    <a:lstStyle/>
                    <a:p>
                      <a:r>
                        <a:rPr lang="nb-NO" sz="1100" dirty="0">
                          <a:latin typeface="Arial Nova" panose="020B0504020202020204" pitchFamily="34" charset="0"/>
                        </a:rPr>
                        <a:t>Opplæring og informasjon til alle nyansatte «Handlingsplan mot mobbing i Karusellen </a:t>
                      </a:r>
                      <a:r>
                        <a:rPr lang="nb-NO" sz="1100" dirty="0" err="1">
                          <a:latin typeface="Arial Nova" panose="020B0504020202020204" pitchFamily="34" charset="0"/>
                        </a:rPr>
                        <a:t>bhg</a:t>
                      </a:r>
                      <a:endParaRPr lang="nb-NO" sz="1100" dirty="0">
                        <a:latin typeface="Arial Nova" panose="020B0504020202020204" pitchFamily="34" charset="0"/>
                      </a:endParaRPr>
                    </a:p>
                  </a:txBody>
                  <a:tcPr/>
                </a:tc>
                <a:tc>
                  <a:txBody>
                    <a:bodyPr/>
                    <a:lstStyle/>
                    <a:p>
                      <a:r>
                        <a:rPr lang="nb-NO" sz="1100" dirty="0">
                          <a:latin typeface="Arial Nova" panose="020B0504020202020204" pitchFamily="34" charset="0"/>
                        </a:rPr>
                        <a:t>Ved ansettelse</a:t>
                      </a:r>
                    </a:p>
                  </a:txBody>
                  <a:tcPr/>
                </a:tc>
                <a:tc>
                  <a:txBody>
                    <a:bodyPr/>
                    <a:lstStyle/>
                    <a:p>
                      <a:r>
                        <a:rPr lang="nb-NO" sz="1100" dirty="0">
                          <a:latin typeface="Arial Nova" panose="020B0504020202020204" pitchFamily="34" charset="0"/>
                        </a:rPr>
                        <a:t>Styrer</a:t>
                      </a:r>
                    </a:p>
                  </a:txBody>
                  <a:tcPr/>
                </a:tc>
                <a:extLst>
                  <a:ext uri="{0D108BD9-81ED-4DB2-BD59-A6C34878D82A}">
                    <a16:rowId xmlns:a16="http://schemas.microsoft.com/office/drawing/2014/main" val="185384088"/>
                  </a:ext>
                </a:extLst>
              </a:tr>
              <a:tr h="513208">
                <a:tc>
                  <a:txBody>
                    <a:bodyPr/>
                    <a:lstStyle/>
                    <a:p>
                      <a:r>
                        <a:rPr lang="nb-NO" sz="1100" dirty="0">
                          <a:latin typeface="Arial Nova" panose="020B0504020202020204" pitchFamily="34" charset="0"/>
                        </a:rPr>
                        <a:t>Foreldre informeres om planen når de starter i barnehagen på «oppstartsamtalen»</a:t>
                      </a:r>
                    </a:p>
                  </a:txBody>
                  <a:tcPr/>
                </a:tc>
                <a:tc>
                  <a:txBody>
                    <a:bodyPr/>
                    <a:lstStyle/>
                    <a:p>
                      <a:r>
                        <a:rPr lang="nb-NO" sz="1100" dirty="0">
                          <a:latin typeface="Arial Nova" panose="020B0504020202020204" pitchFamily="34" charset="0"/>
                        </a:rPr>
                        <a:t>Hver høst og ved oppstart utover året</a:t>
                      </a:r>
                    </a:p>
                    <a:p>
                      <a:r>
                        <a:rPr lang="nb-NO" sz="1100" dirty="0">
                          <a:latin typeface="Arial Nova" panose="020B0504020202020204" pitchFamily="34" charset="0"/>
                        </a:rPr>
                        <a:t>På foreldremøte hver høst</a:t>
                      </a:r>
                    </a:p>
                  </a:txBody>
                  <a:tcPr/>
                </a:tc>
                <a:tc>
                  <a:txBody>
                    <a:bodyPr/>
                    <a:lstStyle/>
                    <a:p>
                      <a:r>
                        <a:rPr lang="nb-NO" sz="1100" dirty="0">
                          <a:latin typeface="Arial Nova" panose="020B0504020202020204" pitchFamily="34" charset="0"/>
                        </a:rPr>
                        <a:t>Pedagogisk leder</a:t>
                      </a:r>
                    </a:p>
                    <a:p>
                      <a:r>
                        <a:rPr lang="nb-NO" sz="1100" dirty="0">
                          <a:latin typeface="Arial Nova" panose="020B0504020202020204" pitchFamily="34" charset="0"/>
                        </a:rPr>
                        <a:t>Styrer</a:t>
                      </a:r>
                    </a:p>
                  </a:txBody>
                  <a:tcPr/>
                </a:tc>
                <a:extLst>
                  <a:ext uri="{0D108BD9-81ED-4DB2-BD59-A6C34878D82A}">
                    <a16:rowId xmlns:a16="http://schemas.microsoft.com/office/drawing/2014/main" val="416387020"/>
                  </a:ext>
                </a:extLst>
              </a:tr>
              <a:tr h="513208">
                <a:tc>
                  <a:txBody>
                    <a:bodyPr/>
                    <a:lstStyle/>
                    <a:p>
                      <a:r>
                        <a:rPr lang="nb-NO" sz="1100" dirty="0">
                          <a:latin typeface="Arial Nova" panose="020B0504020202020204" pitchFamily="34" charset="0"/>
                        </a:rPr>
                        <a:t>Personalet kartlegger barn- voksen relasjoner to ganger pr år</a:t>
                      </a:r>
                    </a:p>
                    <a:p>
                      <a:r>
                        <a:rPr lang="nb-NO" sz="1100" dirty="0">
                          <a:latin typeface="Arial Nova" panose="020B0504020202020204" pitchFamily="34" charset="0"/>
                        </a:rPr>
                        <a:t>Gjennomfører barnesamtaler</a:t>
                      </a:r>
                    </a:p>
                    <a:p>
                      <a:r>
                        <a:rPr lang="nb-NO" sz="1100" dirty="0">
                          <a:latin typeface="Arial Nova" panose="020B0504020202020204" pitchFamily="34" charset="0"/>
                        </a:rPr>
                        <a:t>Samtalekroken – uformell samtale med barn</a:t>
                      </a:r>
                    </a:p>
                    <a:p>
                      <a:r>
                        <a:rPr lang="nb-NO" sz="1100" dirty="0">
                          <a:latin typeface="Arial Nova" panose="020B0504020202020204" pitchFamily="34" charset="0"/>
                        </a:rPr>
                        <a:t>Informasjonen fra barna vektlegges og tas inn i evaluering og revidering av handlingsplanen.</a:t>
                      </a:r>
                    </a:p>
                  </a:txBody>
                  <a:tcPr/>
                </a:tc>
                <a:tc>
                  <a:txBody>
                    <a:bodyPr/>
                    <a:lstStyle/>
                    <a:p>
                      <a:r>
                        <a:rPr lang="nb-NO" sz="1100" dirty="0">
                          <a:latin typeface="Arial Nova" panose="020B0504020202020204" pitchFamily="34" charset="0"/>
                        </a:rPr>
                        <a:t>oktober og mars</a:t>
                      </a:r>
                    </a:p>
                    <a:p>
                      <a:endParaRPr lang="nb-NO" sz="1100" dirty="0">
                        <a:latin typeface="Arial Nova" panose="020B0504020202020204" pitchFamily="34" charset="0"/>
                      </a:endParaRPr>
                    </a:p>
                    <a:p>
                      <a:r>
                        <a:rPr lang="nb-NO" sz="1100" dirty="0">
                          <a:latin typeface="Arial Nova" panose="020B0504020202020204" pitchFamily="34" charset="0"/>
                        </a:rPr>
                        <a:t>November og april, og ved behov gjennom året</a:t>
                      </a:r>
                    </a:p>
                    <a:p>
                      <a:r>
                        <a:rPr lang="nb-NO" sz="1100" dirty="0">
                          <a:latin typeface="Arial Nova" panose="020B0504020202020204" pitchFamily="34" charset="0"/>
                        </a:rPr>
                        <a:t>Hver uke.</a:t>
                      </a:r>
                    </a:p>
                  </a:txBody>
                  <a:tcPr/>
                </a:tc>
                <a:tc>
                  <a:txBody>
                    <a:bodyPr/>
                    <a:lstStyle/>
                    <a:p>
                      <a:r>
                        <a:rPr lang="nb-NO" sz="1100" dirty="0">
                          <a:latin typeface="Arial Nova" panose="020B0504020202020204" pitchFamily="34" charset="0"/>
                        </a:rPr>
                        <a:t>Pedagogisk leder / styrer</a:t>
                      </a:r>
                    </a:p>
                    <a:p>
                      <a:endParaRPr lang="nb-NO" sz="1100" dirty="0">
                        <a:latin typeface="Arial Nova" panose="020B0504020202020204" pitchFamily="34" charset="0"/>
                      </a:endParaRPr>
                    </a:p>
                    <a:p>
                      <a:r>
                        <a:rPr lang="nb-NO" sz="1100" dirty="0">
                          <a:latin typeface="Arial Nova" panose="020B0504020202020204" pitchFamily="34" charset="0"/>
                        </a:rPr>
                        <a:t>Pedagogisk leder </a:t>
                      </a:r>
                    </a:p>
                    <a:p>
                      <a:r>
                        <a:rPr lang="nb-NO" sz="1100" dirty="0">
                          <a:latin typeface="Arial Nova" panose="020B0504020202020204" pitchFamily="34" charset="0"/>
                        </a:rPr>
                        <a:t>Pedagogisk leder</a:t>
                      </a:r>
                    </a:p>
                  </a:txBody>
                  <a:tcPr/>
                </a:tc>
                <a:extLst>
                  <a:ext uri="{0D108BD9-81ED-4DB2-BD59-A6C34878D82A}">
                    <a16:rowId xmlns:a16="http://schemas.microsoft.com/office/drawing/2014/main" val="1239956356"/>
                  </a:ext>
                </a:extLst>
              </a:tr>
              <a:tr h="513208">
                <a:tc>
                  <a:txBody>
                    <a:bodyPr/>
                    <a:lstStyle/>
                    <a:p>
                      <a:r>
                        <a:rPr lang="nb-NO" sz="1100" dirty="0">
                          <a:latin typeface="Arial Nova" panose="020B0504020202020204" pitchFamily="34" charset="0"/>
                        </a:rPr>
                        <a:t>Barnehagen kartlegger og vurderer det psykososiale miljøet og vurdere informasjon som kommer fra foreldresamtaler </a:t>
                      </a:r>
                    </a:p>
                  </a:txBody>
                  <a:tcPr/>
                </a:tc>
                <a:tc>
                  <a:txBody>
                    <a:bodyPr/>
                    <a:lstStyle/>
                    <a:p>
                      <a:r>
                        <a:rPr lang="nb-NO" sz="1100" dirty="0">
                          <a:latin typeface="Arial Nova" panose="020B0504020202020204" pitchFamily="34" charset="0"/>
                        </a:rPr>
                        <a:t>På planleggingsmøter 2 ganger årlig; oktober og april </a:t>
                      </a:r>
                    </a:p>
                  </a:txBody>
                  <a:tcPr/>
                </a:tc>
                <a:tc>
                  <a:txBody>
                    <a:bodyPr/>
                    <a:lstStyle/>
                    <a:p>
                      <a:r>
                        <a:rPr lang="nb-NO" sz="1100" dirty="0">
                          <a:latin typeface="Arial Nova" panose="020B0504020202020204" pitchFamily="34" charset="0"/>
                        </a:rPr>
                        <a:t>Styrer</a:t>
                      </a:r>
                    </a:p>
                  </a:txBody>
                  <a:tcPr/>
                </a:tc>
                <a:extLst>
                  <a:ext uri="{0D108BD9-81ED-4DB2-BD59-A6C34878D82A}">
                    <a16:rowId xmlns:a16="http://schemas.microsoft.com/office/drawing/2014/main" val="1414468764"/>
                  </a:ext>
                </a:extLst>
              </a:tr>
              <a:tr h="513208">
                <a:tc>
                  <a:txBody>
                    <a:bodyPr/>
                    <a:lstStyle/>
                    <a:p>
                      <a:r>
                        <a:rPr lang="nb-NO" sz="1100" dirty="0">
                          <a:latin typeface="Arial Nova" panose="020B0504020202020204" pitchFamily="34" charset="0"/>
                        </a:rPr>
                        <a:t>Barnehagens planer og tiltak for forebyggende og holdningsskapende arbeid gjennomsyrer barnehagehverdagen</a:t>
                      </a:r>
                    </a:p>
                    <a:p>
                      <a:r>
                        <a:rPr lang="nb-NO" sz="1100" dirty="0">
                          <a:latin typeface="Arial Nova" panose="020B0504020202020204" pitchFamily="34" charset="0"/>
                        </a:rPr>
                        <a:t>Barnehagen evaluerer sitt forebyggende og holdningsskapende arbeid hvert år.</a:t>
                      </a:r>
                    </a:p>
                    <a:p>
                      <a:r>
                        <a:rPr lang="nb-NO" sz="1100" dirty="0">
                          <a:latin typeface="Arial Nova" panose="020B0504020202020204" pitchFamily="34" charset="0"/>
                        </a:rPr>
                        <a:t>Evaluering og evt. revidering av handlingsplan foretas i personalmøte</a:t>
                      </a:r>
                    </a:p>
                  </a:txBody>
                  <a:tcPr/>
                </a:tc>
                <a:tc>
                  <a:txBody>
                    <a:bodyPr/>
                    <a:lstStyle/>
                    <a:p>
                      <a:r>
                        <a:rPr lang="nb-NO" sz="1100" dirty="0">
                          <a:latin typeface="Arial Nova" panose="020B0504020202020204" pitchFamily="34" charset="0"/>
                        </a:rPr>
                        <a:t>Løpende gjennom året</a:t>
                      </a:r>
                    </a:p>
                    <a:p>
                      <a:endParaRPr lang="nb-NO" sz="1100" dirty="0">
                        <a:latin typeface="Arial Nova" panose="020B0504020202020204" pitchFamily="34" charset="0"/>
                      </a:endParaRPr>
                    </a:p>
                    <a:p>
                      <a:endParaRPr lang="nb-NO" sz="1100" dirty="0">
                        <a:latin typeface="Arial Nova" panose="020B0504020202020204" pitchFamily="34" charset="0"/>
                      </a:endParaRPr>
                    </a:p>
                    <a:p>
                      <a:r>
                        <a:rPr lang="nb-NO" sz="1100" dirty="0">
                          <a:latin typeface="Arial Nova" panose="020B0504020202020204" pitchFamily="34" charset="0"/>
                        </a:rPr>
                        <a:t>Hvert år på felles planleggingsdag i mai </a:t>
                      </a:r>
                    </a:p>
                    <a:p>
                      <a:endParaRPr lang="nb-NO" sz="1100" dirty="0">
                        <a:latin typeface="Arial Nova" panose="020B0504020202020204" pitchFamily="34" charset="0"/>
                      </a:endParaRPr>
                    </a:p>
                    <a:p>
                      <a:r>
                        <a:rPr lang="nb-NO" sz="1100" dirty="0">
                          <a:latin typeface="Arial Nova" panose="020B0504020202020204" pitchFamily="34" charset="0"/>
                        </a:rPr>
                        <a:t>Ved behov etter gjennomførte tiltak</a:t>
                      </a:r>
                    </a:p>
                  </a:txBody>
                  <a:tcPr/>
                </a:tc>
                <a:tc>
                  <a:txBody>
                    <a:bodyPr/>
                    <a:lstStyle/>
                    <a:p>
                      <a:r>
                        <a:rPr lang="nb-NO" sz="1100" dirty="0">
                          <a:latin typeface="Arial Nova" panose="020B0504020202020204" pitchFamily="34" charset="0"/>
                        </a:rPr>
                        <a:t>Styrer / pedagogisk leder</a:t>
                      </a:r>
                    </a:p>
                    <a:p>
                      <a:endParaRPr lang="nb-NO" sz="1100" dirty="0">
                        <a:latin typeface="Arial Nova" panose="020B0504020202020204" pitchFamily="34" charset="0"/>
                      </a:endParaRPr>
                    </a:p>
                    <a:p>
                      <a:endParaRPr lang="nb-NO" sz="1100" dirty="0">
                        <a:latin typeface="Arial Nova" panose="020B0504020202020204" pitchFamily="34" charset="0"/>
                      </a:endParaRPr>
                    </a:p>
                    <a:p>
                      <a:r>
                        <a:rPr lang="nb-NO" sz="1100" dirty="0">
                          <a:latin typeface="Arial Nova" panose="020B0504020202020204" pitchFamily="34" charset="0"/>
                        </a:rPr>
                        <a:t>Styrer i samarbeid med hele personalgruppen</a:t>
                      </a:r>
                    </a:p>
                    <a:p>
                      <a:endParaRPr lang="nb-NO" sz="1100" dirty="0">
                        <a:latin typeface="Arial Nova" panose="020B0504020202020204" pitchFamily="34" charset="0"/>
                      </a:endParaRPr>
                    </a:p>
                    <a:p>
                      <a:r>
                        <a:rPr lang="nb-NO" sz="1100" dirty="0">
                          <a:latin typeface="Arial Nova" panose="020B0504020202020204" pitchFamily="34" charset="0"/>
                        </a:rPr>
                        <a:t>Styrer i  samarbeid med hele personalgruppen.</a:t>
                      </a:r>
                    </a:p>
                    <a:p>
                      <a:r>
                        <a:rPr lang="nb-NO" sz="1100" dirty="0">
                          <a:latin typeface="Arial Nova" panose="020B0504020202020204" pitchFamily="34" charset="0"/>
                        </a:rPr>
                        <a:t>Styrer og pedagogiske ledere har ansvar for å innlemme informasjon og behov fra barna.</a:t>
                      </a:r>
                    </a:p>
                  </a:txBody>
                  <a:tcPr/>
                </a:tc>
                <a:extLst>
                  <a:ext uri="{0D108BD9-81ED-4DB2-BD59-A6C34878D82A}">
                    <a16:rowId xmlns:a16="http://schemas.microsoft.com/office/drawing/2014/main" val="703568711"/>
                  </a:ext>
                </a:extLst>
              </a:tr>
            </a:tbl>
          </a:graphicData>
        </a:graphic>
      </p:graphicFrame>
    </p:spTree>
    <p:extLst>
      <p:ext uri="{BB962C8B-B14F-4D97-AF65-F5344CB8AC3E}">
        <p14:creationId xmlns:p14="http://schemas.microsoft.com/office/powerpoint/2010/main" val="133076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5B3A289A-1416-4421-A58D-AB2F850B85FD}"/>
              </a:ext>
            </a:extLst>
          </p:cNvPr>
          <p:cNvSpPr>
            <a:spLocks noGrp="1"/>
          </p:cNvSpPr>
          <p:nvPr>
            <p:ph type="title"/>
          </p:nvPr>
        </p:nvSpPr>
        <p:spPr/>
        <p:txBody>
          <a:bodyPr>
            <a:normAutofit/>
          </a:bodyPr>
          <a:lstStyle/>
          <a:p>
            <a:pPr algn="ctr"/>
            <a:r>
              <a:rPr lang="nb-NO" sz="4000" dirty="0">
                <a:latin typeface="Arial Nova" panose="020B0504020202020204" pitchFamily="34" charset="0"/>
              </a:rPr>
              <a:t>Handlingsplan mot krenkelser og mobbing </a:t>
            </a:r>
            <a:br>
              <a:rPr lang="nb-NO" sz="4000" dirty="0">
                <a:latin typeface="Arial Nova" panose="020B0504020202020204" pitchFamily="34" charset="0"/>
              </a:rPr>
            </a:br>
            <a:r>
              <a:rPr lang="nb-NO" sz="2000" dirty="0">
                <a:latin typeface="Arial Nova" panose="020B0504020202020204" pitchFamily="34" charset="0"/>
              </a:rPr>
              <a:t>Når krenkelser avdekkes, iverksettes tiltaksplanen</a:t>
            </a:r>
            <a:br>
              <a:rPr lang="nb-NO" sz="2000" dirty="0">
                <a:latin typeface="Arial Nova" panose="020B0504020202020204" pitchFamily="34" charset="0"/>
              </a:rPr>
            </a:br>
            <a:r>
              <a:rPr lang="nb-NO" sz="2000" dirty="0">
                <a:latin typeface="Arial Nova" panose="020B0504020202020204" pitchFamily="34" charset="0"/>
              </a:rPr>
              <a:t>(Se vedlagt tiltaksplan)</a:t>
            </a:r>
            <a:endParaRPr lang="nb-NO" sz="4000" dirty="0">
              <a:latin typeface="Arial Nova" panose="020B0504020202020204" pitchFamily="34" charset="0"/>
            </a:endParaRPr>
          </a:p>
        </p:txBody>
      </p:sp>
      <p:sp>
        <p:nvSpPr>
          <p:cNvPr id="9" name="Plassholder for innhold 8">
            <a:extLst>
              <a:ext uri="{FF2B5EF4-FFF2-40B4-BE49-F238E27FC236}">
                <a16:creationId xmlns:a16="http://schemas.microsoft.com/office/drawing/2014/main" id="{F98BFDC0-BF19-425D-A760-DC8630C5A5D8}"/>
              </a:ext>
            </a:extLst>
          </p:cNvPr>
          <p:cNvSpPr>
            <a:spLocks noGrp="1"/>
          </p:cNvSpPr>
          <p:nvPr>
            <p:ph idx="1"/>
          </p:nvPr>
        </p:nvSpPr>
        <p:spPr/>
        <p:txBody>
          <a:bodyPr>
            <a:normAutofit fontScale="70000" lnSpcReduction="20000"/>
          </a:bodyPr>
          <a:lstStyle/>
          <a:p>
            <a:pPr marL="0" indent="0">
              <a:buNone/>
            </a:pPr>
            <a:r>
              <a:rPr lang="nb-NO" dirty="0">
                <a:latin typeface="Arial Nova" panose="020B0504020202020204" pitchFamily="34" charset="0"/>
              </a:rPr>
              <a:t>Ved all mistanke om mobbing skal pedagogisk leder / styrer informeres og det skal settes i gang tiltak. Styrer og pedagogisk leder vurderer i hvilken grad resten av personalet skal involveres. </a:t>
            </a:r>
          </a:p>
          <a:p>
            <a:r>
              <a:rPr lang="nb-NO" b="1" dirty="0">
                <a:latin typeface="Arial Nova" panose="020B0504020202020204" pitchFamily="34" charset="0"/>
              </a:rPr>
              <a:t>1. Oversikt </a:t>
            </a:r>
            <a:r>
              <a:rPr lang="nb-NO" dirty="0">
                <a:latin typeface="Arial Nova" panose="020B0504020202020204" pitchFamily="34" charset="0"/>
              </a:rPr>
              <a:t>Barnehagen skal umiddelbart stoppe mobbingen og snakke med de som er involvert. Både den som blir mobbet og den som mobber. I hvert sitt møte. Det er viktig for å få en oversikt over alvorlighetsgraden. </a:t>
            </a:r>
          </a:p>
          <a:p>
            <a:r>
              <a:rPr lang="nb-NO" b="1" dirty="0">
                <a:latin typeface="Arial Nova" panose="020B0504020202020204" pitchFamily="34" charset="0"/>
              </a:rPr>
              <a:t>2. Handling </a:t>
            </a:r>
            <a:r>
              <a:rPr lang="nb-NO" dirty="0">
                <a:latin typeface="Arial Nova" panose="020B0504020202020204" pitchFamily="34" charset="0"/>
              </a:rPr>
              <a:t>Det skal gjøres skriftlige observasjoner om hva vi ser / har sett. Informere personalet. Barnehagen kaller inn til møte med foreldre/foresatte til den som blir mobbet og den som mobber. Om det skal gjennomføres et eller to separate møter, blir vurdert ut fra situasjon til situasjon. Det skal skrives referat fra hvert møte.</a:t>
            </a:r>
          </a:p>
          <a:p>
            <a:r>
              <a:rPr lang="nb-NO" b="1" dirty="0">
                <a:latin typeface="Arial Nova" panose="020B0504020202020204" pitchFamily="34" charset="0"/>
              </a:rPr>
              <a:t>3. Tiltak </a:t>
            </a:r>
            <a:r>
              <a:rPr lang="nb-NO" dirty="0">
                <a:latin typeface="Arial Nova" panose="020B0504020202020204" pitchFamily="34" charset="0"/>
              </a:rPr>
              <a:t>I samarbeid med hjemmet settes det opp en tiltaksplan med tidsperioden, arbeidsmetoder og mål. Det er viktig for miljøet i barnehagen at det blir et best mulig samarbeid på tvers av de involverte. </a:t>
            </a:r>
          </a:p>
          <a:p>
            <a:r>
              <a:rPr lang="nb-NO" b="1" dirty="0">
                <a:latin typeface="Arial Nova" panose="020B0504020202020204" pitchFamily="34" charset="0"/>
              </a:rPr>
              <a:t>4. Oppfølging. </a:t>
            </a:r>
            <a:r>
              <a:rPr lang="nb-NO" dirty="0">
                <a:latin typeface="Arial Nova" panose="020B0504020202020204" pitchFamily="34" charset="0"/>
              </a:rPr>
              <a:t>Hvis man ikke ser forbedringer etter 1måned involveres andre samarbeidspartnere og nye tiltak blir vurdert. </a:t>
            </a:r>
          </a:p>
          <a:p>
            <a:endParaRPr lang="nb-NO" dirty="0">
              <a:latin typeface="Arial Nova" panose="020B0504020202020204" pitchFamily="34" charset="0"/>
            </a:endParaRPr>
          </a:p>
          <a:p>
            <a:pPr algn="ctr"/>
            <a:r>
              <a:rPr lang="nb-NO" dirty="0">
                <a:latin typeface="Arial Nova" panose="020B0504020202020204" pitchFamily="34" charset="0"/>
              </a:rPr>
              <a:t>Sammen ønsker vi at Karusellen barnehage skal være en trygg og god plass for barn, ansatte og foreldre </a:t>
            </a:r>
          </a:p>
          <a:p>
            <a:pPr algn="ctr"/>
            <a:r>
              <a:rPr lang="nb-NO" b="1" dirty="0">
                <a:latin typeface="Arial Nova" panose="020B0504020202020204" pitchFamily="34" charset="0"/>
              </a:rPr>
              <a:t>VÆR EN VENN, GI EN KLEM, ALLE SKAL GÅ GLADE HJEM.</a:t>
            </a:r>
          </a:p>
        </p:txBody>
      </p:sp>
    </p:spTree>
    <p:extLst>
      <p:ext uri="{BB962C8B-B14F-4D97-AF65-F5344CB8AC3E}">
        <p14:creationId xmlns:p14="http://schemas.microsoft.com/office/powerpoint/2010/main" val="291721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p:txBody>
          <a:bodyPr anchor="b">
            <a:normAutofit/>
          </a:bodyPr>
          <a:lstStyle/>
          <a:p>
            <a:pPr lvl="0" algn="ctr"/>
            <a:r>
              <a:rPr lang="en-US" b="1" dirty="0" err="1">
                <a:latin typeface="Arial Nova" panose="020B0504020202020204" pitchFamily="34" charset="0"/>
              </a:rPr>
              <a:t>Innhold</a:t>
            </a:r>
            <a:br>
              <a:rPr lang="en-US" b="1" dirty="0"/>
            </a:br>
            <a:endParaRPr lang="en-US" b="1" dirty="0"/>
          </a:p>
        </p:txBody>
      </p:sp>
      <p:sp>
        <p:nvSpPr>
          <p:cNvPr id="10" name="Plassholder for innhold 9">
            <a:extLst>
              <a:ext uri="{FF2B5EF4-FFF2-40B4-BE49-F238E27FC236}">
                <a16:creationId xmlns:a16="http://schemas.microsoft.com/office/drawing/2014/main" id="{156A4F98-9E96-4F90-98EA-EA13B55B0247}"/>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nb-NO" dirty="0"/>
              <a:t> </a:t>
            </a:r>
            <a:r>
              <a:rPr lang="nb-NO" sz="1400" dirty="0">
                <a:latin typeface="Arial Nova" panose="020B0504020202020204" pitchFamily="34" charset="0"/>
              </a:rPr>
              <a:t>Innledning</a:t>
            </a:r>
          </a:p>
          <a:p>
            <a:pPr>
              <a:buFont typeface="Wingdings" panose="05000000000000000000" pitchFamily="2" charset="2"/>
              <a:buChar char="§"/>
            </a:pPr>
            <a:r>
              <a:rPr lang="nb-NO" sz="1400" dirty="0">
                <a:latin typeface="Arial Nova" panose="020B0504020202020204" pitchFamily="34" charset="0"/>
              </a:rPr>
              <a:t>Barnehageloven og rammeplanen</a:t>
            </a:r>
          </a:p>
          <a:p>
            <a:pPr>
              <a:buFont typeface="Wingdings" panose="05000000000000000000" pitchFamily="2" charset="2"/>
              <a:buChar char="§"/>
            </a:pPr>
            <a:r>
              <a:rPr lang="nb-NO" sz="1400" dirty="0">
                <a:latin typeface="Arial Nova" panose="020B0504020202020204" pitchFamily="34" charset="0"/>
              </a:rPr>
              <a:t>Forebyggende miljøer mot krenkende handlinger og mobbeatferd</a:t>
            </a:r>
          </a:p>
          <a:p>
            <a:pPr>
              <a:buFont typeface="Wingdings" panose="05000000000000000000" pitchFamily="2" charset="2"/>
              <a:buChar char="§"/>
            </a:pPr>
            <a:r>
              <a:rPr lang="nb-NO" sz="1400" dirty="0">
                <a:latin typeface="Arial Nova" panose="020B0504020202020204" pitchFamily="34" charset="0"/>
              </a:rPr>
              <a:t> Definisjoner og målsetning</a:t>
            </a:r>
          </a:p>
          <a:p>
            <a:pPr>
              <a:buFont typeface="Wingdings" panose="05000000000000000000" pitchFamily="2" charset="2"/>
              <a:buChar char="§"/>
            </a:pPr>
            <a:r>
              <a:rPr lang="nb-NO" sz="1400" dirty="0">
                <a:latin typeface="Arial Nova" panose="020B0504020202020204" pitchFamily="34" charset="0"/>
              </a:rPr>
              <a:t> Handlingsplan. Dette ønsker vi for barna i Karusellen barnehage</a:t>
            </a:r>
          </a:p>
          <a:p>
            <a:pPr>
              <a:buFont typeface="Wingdings" panose="05000000000000000000" pitchFamily="2" charset="2"/>
              <a:buChar char="§"/>
            </a:pPr>
            <a:r>
              <a:rPr lang="nb-NO" sz="1400" dirty="0">
                <a:latin typeface="Arial Nova" panose="020B0504020202020204" pitchFamily="34" charset="0"/>
              </a:rPr>
              <a:t> Eksempler på hva vi gjenkjenner som krenkende og uønsket atferd</a:t>
            </a:r>
          </a:p>
          <a:p>
            <a:pPr>
              <a:buFont typeface="Wingdings" panose="05000000000000000000" pitchFamily="2" charset="2"/>
              <a:buChar char="§"/>
            </a:pPr>
            <a:r>
              <a:rPr lang="nb-NO" sz="1400" dirty="0">
                <a:latin typeface="Arial Nova" panose="020B0504020202020204" pitchFamily="34" charset="0"/>
              </a:rPr>
              <a:t> Hvordan vi kan forebygge mobbeatferd - Sosial kompetanse</a:t>
            </a:r>
          </a:p>
          <a:p>
            <a:pPr>
              <a:buFont typeface="Wingdings" panose="05000000000000000000" pitchFamily="2" charset="2"/>
              <a:buChar char="§"/>
            </a:pPr>
            <a:r>
              <a:rPr lang="nb-NO" sz="1400" dirty="0">
                <a:latin typeface="Arial Nova" panose="020B0504020202020204" pitchFamily="34" charset="0"/>
              </a:rPr>
              <a:t> Hvordan vi kan forebygge mobbeatferd -  God tilrettelegging</a:t>
            </a:r>
          </a:p>
          <a:p>
            <a:pPr>
              <a:buFont typeface="Wingdings" panose="05000000000000000000" pitchFamily="2" charset="2"/>
              <a:buChar char="§"/>
            </a:pPr>
            <a:r>
              <a:rPr lang="nb-NO" sz="1400" dirty="0">
                <a:latin typeface="Arial Nova" panose="020B0504020202020204" pitchFamily="34" charset="0"/>
              </a:rPr>
              <a:t> Hvordan vi kan oppdage og avdekke at barn ikke har det bra</a:t>
            </a:r>
          </a:p>
          <a:p>
            <a:pPr>
              <a:buFont typeface="Wingdings" panose="05000000000000000000" pitchFamily="2" charset="2"/>
              <a:buChar char="§"/>
            </a:pPr>
            <a:r>
              <a:rPr lang="nb-NO" sz="1400" dirty="0">
                <a:latin typeface="Arial Nova" panose="020B0504020202020204" pitchFamily="34" charset="0"/>
              </a:rPr>
              <a:t> Tiltak mot mobbing og krenkende atferd i barnehagen</a:t>
            </a:r>
          </a:p>
          <a:p>
            <a:pPr>
              <a:buFont typeface="Wingdings" panose="05000000000000000000" pitchFamily="2" charset="2"/>
              <a:buChar char="§"/>
            </a:pPr>
            <a:r>
              <a:rPr lang="nb-NO" sz="1400" dirty="0">
                <a:latin typeface="Arial Nova" panose="020B0504020202020204" pitchFamily="34" charset="0"/>
              </a:rPr>
              <a:t> Foreldresamarbeid</a:t>
            </a:r>
          </a:p>
          <a:p>
            <a:pPr>
              <a:buFont typeface="Wingdings" panose="05000000000000000000" pitchFamily="2" charset="2"/>
              <a:buChar char="§"/>
            </a:pPr>
            <a:r>
              <a:rPr lang="nb-NO" sz="1400" dirty="0">
                <a:latin typeface="Arial Nova" panose="020B0504020202020204" pitchFamily="34" charset="0"/>
              </a:rPr>
              <a:t> Avslutning</a:t>
            </a:r>
          </a:p>
          <a:p>
            <a:pPr>
              <a:buFont typeface="Arial" panose="020B0604020202020204" pitchFamily="34" charset="0"/>
              <a:buChar char="•"/>
            </a:pPr>
            <a:r>
              <a:rPr lang="nb-NO" sz="1400" dirty="0">
                <a:latin typeface="Arial Nova" panose="020B0504020202020204" pitchFamily="34" charset="0"/>
              </a:rPr>
              <a:t> </a:t>
            </a:r>
            <a:r>
              <a:rPr lang="nb-NO" sz="1400" b="1" dirty="0">
                <a:latin typeface="Arial Nova" panose="020B0504020202020204" pitchFamily="34" charset="0"/>
              </a:rPr>
              <a:t>Vedlegg</a:t>
            </a:r>
            <a:r>
              <a:rPr lang="nb-NO" sz="1400" dirty="0">
                <a:latin typeface="Arial Nova" panose="020B0504020202020204" pitchFamily="34" charset="0"/>
              </a:rPr>
              <a:t>; .vedlegg og nyttige lenker, 1. handlingsplan mot mobbing – våre rutiner for å forebygge mobbing og krenkende atferd, 2.handlingsplan mot mobbing –ved mistanke om mobbing av barn eller grupper av barn,  3 tiltaksplan når mobbing skjer, 4.  skjema referat fra møte, 5. Tiltaksplan når ansatt krenker eller mobber barn, 6. Sjekkliste- ansattes forhold til barna. 7. Sjekkliste-miljøet i barnehagen. 8.  litteraturliste – anbefalte bøker for voksne og barn</a:t>
            </a:r>
          </a:p>
          <a:p>
            <a:pPr>
              <a:buFont typeface="Wingdings" panose="05000000000000000000" pitchFamily="2" charset="2"/>
              <a:buChar char="§"/>
            </a:pPr>
            <a:endParaRPr lang="nb-NO" sz="1400" dirty="0"/>
          </a:p>
          <a:p>
            <a:pPr>
              <a:buFont typeface="Wingdings" panose="05000000000000000000" pitchFamily="2" charset="2"/>
              <a:buChar char="§"/>
            </a:pPr>
            <a:endParaRPr lang="nb-NO" sz="1400" dirty="0"/>
          </a:p>
          <a:p>
            <a:pPr>
              <a:buFont typeface="Wingdings" panose="05000000000000000000" pitchFamily="2" charset="2"/>
              <a:buChar char="§"/>
            </a:pPr>
            <a:endParaRPr lang="nb-NO" sz="1400" dirty="0"/>
          </a:p>
          <a:p>
            <a:pPr>
              <a:buFont typeface="Wingdings" panose="05000000000000000000" pitchFamily="2" charset="2"/>
              <a:buChar char="§"/>
            </a:pPr>
            <a:endParaRPr lang="nb-NO" dirty="0"/>
          </a:p>
          <a:p>
            <a:pPr>
              <a:buFont typeface="Wingdings" panose="05000000000000000000" pitchFamily="2" charset="2"/>
              <a:buChar char="§"/>
            </a:pPr>
            <a:endParaRPr lang="nb-NO" dirty="0"/>
          </a:p>
          <a:p>
            <a:pPr>
              <a:buFont typeface="Wingdings" panose="05000000000000000000" pitchFamily="2" charset="2"/>
              <a:buChar char="§"/>
            </a:pPr>
            <a:endParaRPr lang="nb-NO" dirty="0"/>
          </a:p>
          <a:p>
            <a:pPr>
              <a:buFont typeface="Wingdings" panose="05000000000000000000" pitchFamily="2" charset="2"/>
              <a:buChar char="§"/>
            </a:pPr>
            <a:endParaRPr lang="nb-NO" dirty="0"/>
          </a:p>
          <a:p>
            <a:pPr>
              <a:buFont typeface="Wingdings" panose="05000000000000000000" pitchFamily="2" charset="2"/>
              <a:buChar char="§"/>
            </a:pPr>
            <a:endParaRPr lang="nb-NO" dirty="0"/>
          </a:p>
        </p:txBody>
      </p:sp>
      <p:sp>
        <p:nvSpPr>
          <p:cNvPr id="11" name="Plassholder for tekst 10">
            <a:extLst>
              <a:ext uri="{FF2B5EF4-FFF2-40B4-BE49-F238E27FC236}">
                <a16:creationId xmlns:a16="http://schemas.microsoft.com/office/drawing/2014/main" id="{63E7CD14-9944-4A8C-B077-84A431D01AB7}"/>
              </a:ext>
            </a:extLst>
          </p:cNvPr>
          <p:cNvSpPr>
            <a:spLocks noGrp="1"/>
          </p:cNvSpPr>
          <p:nvPr>
            <p:ph type="body" sz="half" idx="2"/>
          </p:nvPr>
        </p:nvSpPr>
        <p:spPr/>
        <p:txBody>
          <a:bodyPr>
            <a:normAutofit fontScale="70000" lnSpcReduction="20000"/>
          </a:bodyPr>
          <a:lstStyle/>
          <a:p>
            <a:pPr algn="ctr"/>
            <a:r>
              <a:rPr lang="nb-NO" b="1" dirty="0">
                <a:latin typeface="Arial Nova" panose="020B0504020202020204" pitchFamily="34" charset="0"/>
              </a:rPr>
              <a:t>INNLEDNING</a:t>
            </a:r>
          </a:p>
          <a:p>
            <a:r>
              <a:rPr lang="nb-NO" b="1" dirty="0">
                <a:latin typeface="Arial Nova" panose="020B0504020202020204" pitchFamily="34" charset="0"/>
              </a:rPr>
              <a:t>Varme, kjærlige mennesker er faglig best!!!</a:t>
            </a:r>
          </a:p>
          <a:p>
            <a:r>
              <a:rPr lang="nb-NO" dirty="0">
                <a:latin typeface="Arial Nova" panose="020B0504020202020204" pitchFamily="34" charset="0"/>
              </a:rPr>
              <a:t>God </a:t>
            </a:r>
            <a:r>
              <a:rPr lang="nb-NO" dirty="0" err="1">
                <a:latin typeface="Arial Nova" panose="020B0504020202020204" pitchFamily="34" charset="0"/>
              </a:rPr>
              <a:t>relasjonskompetanse</a:t>
            </a:r>
            <a:r>
              <a:rPr lang="nb-NO" dirty="0">
                <a:latin typeface="Arial Nova" panose="020B0504020202020204" pitchFamily="34" charset="0"/>
              </a:rPr>
              <a:t> og refleksjon rundt egen relasjon til barna er viktig. Voksne som er kjærlige, anerkjennende, tydelige og bevisste sine holdninger og  handlinger er gode rollemodeller. De bidrar til at barna får tro på seg selv, og rom til å vokse og utvikle seg til å bli den beste utgaven av seg selv. Et nært og godt samspill er fundamentet for å kunne formidle verdier og holdninger til det enkelte barn og til barn i grupper.</a:t>
            </a:r>
            <a:endParaRPr lang="en-US" dirty="0">
              <a:latin typeface="Arial Nova" panose="020B0504020202020204" pitchFamily="34" charset="0"/>
            </a:endParaRPr>
          </a:p>
          <a:p>
            <a:endParaRPr lang="nb-NO" dirty="0"/>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9C1838-62FC-499D-BAA0-3918CC73B550}"/>
              </a:ext>
            </a:extLst>
          </p:cNvPr>
          <p:cNvSpPr>
            <a:spLocks noGrp="1"/>
          </p:cNvSpPr>
          <p:nvPr>
            <p:ph type="title"/>
          </p:nvPr>
        </p:nvSpPr>
        <p:spPr>
          <a:xfrm>
            <a:off x="1097280" y="286603"/>
            <a:ext cx="10058400" cy="753303"/>
          </a:xfrm>
        </p:spPr>
        <p:txBody>
          <a:bodyPr>
            <a:normAutofit fontScale="90000"/>
          </a:bodyPr>
          <a:lstStyle/>
          <a:p>
            <a:pPr algn="ctr"/>
            <a:r>
              <a:rPr lang="nb-NO" sz="4000" dirty="0">
                <a:latin typeface="Arial Nova" panose="020B0504020202020204" pitchFamily="34" charset="0"/>
              </a:rPr>
              <a:t>Tiltaksplan når krenkelser skjer</a:t>
            </a:r>
            <a:br>
              <a:rPr lang="nb-NO" sz="4000" dirty="0">
                <a:latin typeface="Arial Nova" panose="020B0504020202020204" pitchFamily="34" charset="0"/>
              </a:rPr>
            </a:br>
            <a:r>
              <a:rPr lang="nb-NO" sz="2000" dirty="0">
                <a:latin typeface="Arial Nova" panose="020B0504020202020204" pitchFamily="34" charset="0"/>
              </a:rPr>
              <a:t>Når krenkelser, så som mobbing avdekkes, iverksettes tiltaksplanen</a:t>
            </a:r>
            <a:endParaRPr lang="nb-NO" sz="4000" dirty="0">
              <a:latin typeface="Arial Nova" panose="020B0504020202020204" pitchFamily="34" charset="0"/>
            </a:endParaRPr>
          </a:p>
        </p:txBody>
      </p:sp>
      <p:graphicFrame>
        <p:nvGraphicFramePr>
          <p:cNvPr id="4" name="Tabell 4">
            <a:extLst>
              <a:ext uri="{FF2B5EF4-FFF2-40B4-BE49-F238E27FC236}">
                <a16:creationId xmlns:a16="http://schemas.microsoft.com/office/drawing/2014/main" id="{4BE3A071-A941-4AAA-82F2-F87A7518C07F}"/>
              </a:ext>
            </a:extLst>
          </p:cNvPr>
          <p:cNvGraphicFramePr>
            <a:graphicFrameLocks noGrp="1"/>
          </p:cNvGraphicFramePr>
          <p:nvPr>
            <p:ph idx="1"/>
            <p:extLst>
              <p:ext uri="{D42A27DB-BD31-4B8C-83A1-F6EECF244321}">
                <p14:modId xmlns:p14="http://schemas.microsoft.com/office/powerpoint/2010/main" val="1624704819"/>
              </p:ext>
            </p:extLst>
          </p:nvPr>
        </p:nvGraphicFramePr>
        <p:xfrm>
          <a:off x="1165412" y="1039907"/>
          <a:ext cx="9929308" cy="5937041"/>
        </p:xfrm>
        <a:graphic>
          <a:graphicData uri="http://schemas.openxmlformats.org/drawingml/2006/table">
            <a:tbl>
              <a:tblPr firstRow="1" bandRow="1">
                <a:tableStyleId>{5C22544A-7EE6-4342-B048-85BDC9FD1C3A}</a:tableStyleId>
              </a:tblPr>
              <a:tblGrid>
                <a:gridCol w="3272117">
                  <a:extLst>
                    <a:ext uri="{9D8B030D-6E8A-4147-A177-3AD203B41FA5}">
                      <a16:colId xmlns:a16="http://schemas.microsoft.com/office/drawing/2014/main" val="1772054033"/>
                    </a:ext>
                  </a:extLst>
                </a:gridCol>
                <a:gridCol w="2393577">
                  <a:extLst>
                    <a:ext uri="{9D8B030D-6E8A-4147-A177-3AD203B41FA5}">
                      <a16:colId xmlns:a16="http://schemas.microsoft.com/office/drawing/2014/main" val="3604911487"/>
                    </a:ext>
                  </a:extLst>
                </a:gridCol>
                <a:gridCol w="2169459">
                  <a:extLst>
                    <a:ext uri="{9D8B030D-6E8A-4147-A177-3AD203B41FA5}">
                      <a16:colId xmlns:a16="http://schemas.microsoft.com/office/drawing/2014/main" val="3291773151"/>
                    </a:ext>
                  </a:extLst>
                </a:gridCol>
                <a:gridCol w="2094155">
                  <a:extLst>
                    <a:ext uri="{9D8B030D-6E8A-4147-A177-3AD203B41FA5}">
                      <a16:colId xmlns:a16="http://schemas.microsoft.com/office/drawing/2014/main" val="2767332883"/>
                    </a:ext>
                  </a:extLst>
                </a:gridCol>
              </a:tblGrid>
              <a:tr h="350576">
                <a:tc>
                  <a:txBody>
                    <a:bodyPr/>
                    <a:lstStyle/>
                    <a:p>
                      <a:r>
                        <a:rPr lang="nb-NO" dirty="0">
                          <a:latin typeface="Arial Nova" panose="020B0504020202020204" pitchFamily="34" charset="0"/>
                        </a:rPr>
                        <a:t>Tiltak</a:t>
                      </a:r>
                    </a:p>
                  </a:txBody>
                  <a:tcPr/>
                </a:tc>
                <a:tc>
                  <a:txBody>
                    <a:bodyPr/>
                    <a:lstStyle/>
                    <a:p>
                      <a:r>
                        <a:rPr lang="nb-NO" dirty="0">
                          <a:latin typeface="Arial Nova" panose="020B0504020202020204" pitchFamily="34" charset="0"/>
                        </a:rPr>
                        <a:t>Ansvar</a:t>
                      </a:r>
                    </a:p>
                  </a:txBody>
                  <a:tcPr/>
                </a:tc>
                <a:tc>
                  <a:txBody>
                    <a:bodyPr/>
                    <a:lstStyle/>
                    <a:p>
                      <a:r>
                        <a:rPr lang="nb-NO" dirty="0">
                          <a:latin typeface="Arial Nova" panose="020B0504020202020204" pitchFamily="34" charset="0"/>
                        </a:rPr>
                        <a:t>Frist</a:t>
                      </a:r>
                    </a:p>
                  </a:txBody>
                  <a:tcPr/>
                </a:tc>
                <a:tc>
                  <a:txBody>
                    <a:bodyPr/>
                    <a:lstStyle/>
                    <a:p>
                      <a:r>
                        <a:rPr lang="nb-NO" dirty="0">
                          <a:latin typeface="Arial Nova" panose="020B0504020202020204" pitchFamily="34" charset="0"/>
                        </a:rPr>
                        <a:t>Gjennomført</a:t>
                      </a:r>
                    </a:p>
                  </a:txBody>
                  <a:tcPr/>
                </a:tc>
                <a:extLst>
                  <a:ext uri="{0D108BD9-81ED-4DB2-BD59-A6C34878D82A}">
                    <a16:rowId xmlns:a16="http://schemas.microsoft.com/office/drawing/2014/main" val="3820893646"/>
                  </a:ext>
                </a:extLst>
              </a:tr>
              <a:tr h="1694452">
                <a:tc>
                  <a:txBody>
                    <a:bodyPr/>
                    <a:lstStyle/>
                    <a:p>
                      <a:r>
                        <a:rPr lang="nb-NO" sz="1100" b="1" dirty="0">
                          <a:latin typeface="Arial Nova" panose="020B0504020202020204" pitchFamily="34" charset="0"/>
                        </a:rPr>
                        <a:t>PERSONALET</a:t>
                      </a:r>
                      <a:r>
                        <a:rPr lang="nb-NO" sz="1100" dirty="0">
                          <a:latin typeface="Arial Nova" panose="020B0504020202020204" pitchFamily="34" charset="0"/>
                        </a:rPr>
                        <a:t>: </a:t>
                      </a:r>
                    </a:p>
                    <a:p>
                      <a:r>
                        <a:rPr lang="nb-NO" sz="1100" dirty="0">
                          <a:latin typeface="Arial Nova" panose="020B0504020202020204" pitchFamily="34" charset="0"/>
                        </a:rPr>
                        <a:t>Når mobbing eller krenkende atferd er observert eller informert om av ansatt eller foresatte skal Pedagogisk leder / styrer informeres. Observasjoner ang mobbing skal tas opp i personalgruppen og videre observeres. Den som observerer mobbing skal beskrive så konkret som mulig hva som har skjedd. Hvordan forholdt de voksne seg. Bli enige om videre tiltak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Ta kontakt med ekstern hjelp ved behov; fagsenter, helsestasjon eller andre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Skrive referat og tiltaksplan. Avtale nytt møte</a:t>
                      </a:r>
                    </a:p>
                  </a:txBody>
                  <a:tcPr/>
                </a:tc>
                <a:tc>
                  <a:txBody>
                    <a:bodyPr/>
                    <a:lstStyle/>
                    <a:p>
                      <a:r>
                        <a:rPr lang="nb-NO" sz="1100" dirty="0">
                          <a:latin typeface="Arial Nova" panose="020B0504020202020204" pitchFamily="34" charset="0"/>
                        </a:rPr>
                        <a:t>Styrer er ansvarlige i samarbeid med den som har observert situasjonen </a:t>
                      </a:r>
                    </a:p>
                    <a:p>
                      <a:endParaRPr lang="nb-NO" sz="1100" dirty="0">
                        <a:latin typeface="Arial Nova" panose="020B0504020202020204" pitchFamily="34" charset="0"/>
                      </a:endParaRPr>
                    </a:p>
                    <a:p>
                      <a:r>
                        <a:rPr lang="nb-NO" sz="1100" dirty="0">
                          <a:latin typeface="Arial Nova" panose="020B0504020202020204" pitchFamily="34" charset="0"/>
                        </a:rPr>
                        <a:t>Den som har mottatt informasjon om eller selv observert handlingen skriver ned så presist som mulig, og informerer pedagogisk leder og- eller styrer</a:t>
                      </a:r>
                    </a:p>
                    <a:p>
                      <a:endParaRPr lang="nb-NO" sz="1100" dirty="0">
                        <a:latin typeface="Arial Nova" panose="020B0504020202020204" pitchFamily="34" charset="0"/>
                      </a:endParaRPr>
                    </a:p>
                    <a:p>
                      <a:r>
                        <a:rPr lang="nb-NO" sz="1100" dirty="0">
                          <a:latin typeface="Arial Nova" panose="020B0504020202020204" pitchFamily="34" charset="0"/>
                        </a:rPr>
                        <a:t>Styrer / pedagogisk leder</a:t>
                      </a:r>
                    </a:p>
                  </a:txBody>
                  <a:tcPr/>
                </a:tc>
                <a:tc>
                  <a:txBody>
                    <a:bodyPr/>
                    <a:lstStyle/>
                    <a:p>
                      <a:r>
                        <a:rPr lang="nb-NO" sz="1100" dirty="0">
                          <a:latin typeface="Arial Nova" panose="020B0504020202020204" pitchFamily="34" charset="0"/>
                        </a:rPr>
                        <a:t>Så snart som mulig</a:t>
                      </a: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r>
                        <a:rPr lang="nb-NO" sz="1100" dirty="0">
                          <a:latin typeface="Arial Nova" panose="020B0504020202020204" pitchFamily="34" charset="0"/>
                        </a:rPr>
                        <a:t>Etter 1 måned dersom mobbingen fortsetter</a:t>
                      </a:r>
                    </a:p>
                    <a:p>
                      <a:endParaRPr lang="nb-NO" sz="1100" dirty="0">
                        <a:latin typeface="Arial Nova"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Etter 1-2 uker</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2956672085"/>
                  </a:ext>
                </a:extLst>
              </a:tr>
              <a:tr h="1056606">
                <a:tc>
                  <a:txBody>
                    <a:bodyPr/>
                    <a:lstStyle/>
                    <a:p>
                      <a:r>
                        <a:rPr lang="nb-NO" sz="1100" b="1" dirty="0">
                          <a:latin typeface="Arial Nova" panose="020B0504020202020204" pitchFamily="34" charset="0"/>
                        </a:rPr>
                        <a:t>BARNA</a:t>
                      </a:r>
                      <a:r>
                        <a:rPr lang="nb-NO" sz="1100" dirty="0">
                          <a:latin typeface="Arial Nova" panose="020B0504020202020204" pitchFamily="34" charset="0"/>
                        </a:rPr>
                        <a:t>: Snakke med barna om det som har skjedd sammen eller hver for seg. Be barna komme med forslag til hva som kan gjøres i situasjonen. Sammenfatte barnas forslag og personalets innspill</a:t>
                      </a:r>
                    </a:p>
                    <a:p>
                      <a:r>
                        <a:rPr lang="nb-NO" sz="1100" dirty="0">
                          <a:latin typeface="Arial Nova" panose="020B0504020202020204" pitchFamily="34" charset="0"/>
                        </a:rPr>
                        <a:t>Oppfølgingssamtaler med de involverte barna</a:t>
                      </a:r>
                    </a:p>
                  </a:txBody>
                  <a:tcPr/>
                </a:tc>
                <a:tc>
                  <a:txBody>
                    <a:bodyPr/>
                    <a:lstStyle/>
                    <a:p>
                      <a:r>
                        <a:rPr lang="nb-NO" sz="1100" dirty="0">
                          <a:latin typeface="Arial Nova" panose="020B0504020202020204" pitchFamily="34" charset="0"/>
                        </a:rPr>
                        <a:t>Pedagogisk leder er ansvarlig for sin gruppe. Styrer har overordnet ansvar</a:t>
                      </a:r>
                    </a:p>
                  </a:txBody>
                  <a:tcPr/>
                </a:tc>
                <a:tc>
                  <a:txBody>
                    <a:bodyPr/>
                    <a:lstStyle/>
                    <a:p>
                      <a:r>
                        <a:rPr lang="nb-NO" sz="1100" dirty="0">
                          <a:latin typeface="Arial Nova" panose="020B0504020202020204" pitchFamily="34" charset="0"/>
                        </a:rPr>
                        <a:t>Så snart som mulig</a:t>
                      </a: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r>
                        <a:rPr lang="nb-NO" sz="1100" dirty="0">
                          <a:latin typeface="Arial Nova" panose="020B0504020202020204" pitchFamily="34" charset="0"/>
                        </a:rPr>
                        <a:t>Etter 1-2 uker</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939997147"/>
                  </a:ext>
                </a:extLst>
              </a:tr>
              <a:tr h="1051729">
                <a:tc>
                  <a:txBody>
                    <a:bodyPr/>
                    <a:lstStyle/>
                    <a:p>
                      <a:r>
                        <a:rPr lang="nb-NO" sz="1100" b="1" dirty="0">
                          <a:latin typeface="Arial Nova" panose="020B0504020202020204" pitchFamily="34" charset="0"/>
                        </a:rPr>
                        <a:t>FORELDRE</a:t>
                      </a:r>
                      <a:r>
                        <a:rPr lang="nb-NO" sz="1100" dirty="0">
                          <a:latin typeface="Arial Nova" panose="020B0504020202020204" pitchFamily="34" charset="0"/>
                        </a:rPr>
                        <a:t>: Foreldre til den som blir mobbet og til den/de som mobber innkalles til møte der de blir informert og blir tatt med på råd.</a:t>
                      </a:r>
                    </a:p>
                    <a:p>
                      <a:r>
                        <a:rPr lang="nb-NO" sz="1100" dirty="0">
                          <a:latin typeface="Arial Nova" panose="020B0504020202020204" pitchFamily="34" charset="0"/>
                        </a:rPr>
                        <a:t>Møte med foreldre hver for seg, /og eller sammen. Sette tiltak for å stoppe mobbingen</a:t>
                      </a:r>
                    </a:p>
                    <a:p>
                      <a:r>
                        <a:rPr lang="nb-NO" sz="1100" dirty="0">
                          <a:latin typeface="Arial Nova" panose="020B0504020202020204" pitchFamily="34" charset="0"/>
                        </a:rPr>
                        <a:t>Oppfølgingssamtaler med de involverte foreldre</a:t>
                      </a:r>
                    </a:p>
                  </a:txBody>
                  <a:tcPr/>
                </a:tc>
                <a:tc>
                  <a:txBody>
                    <a:bodyPr/>
                    <a:lstStyle/>
                    <a:p>
                      <a:r>
                        <a:rPr lang="nb-NO" sz="1100" dirty="0">
                          <a:latin typeface="Arial Nova" panose="020B0504020202020204" pitchFamily="34" charset="0"/>
                        </a:rPr>
                        <a:t>Pedagogisk leder på sin gruppe.. Styrer har overordnet  ansvar</a:t>
                      </a: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txBody>
                  <a:tcPr/>
                </a:tc>
                <a:tc>
                  <a:txBody>
                    <a:bodyPr/>
                    <a:lstStyle/>
                    <a:p>
                      <a:r>
                        <a:rPr lang="nb-NO" sz="1100" dirty="0">
                          <a:latin typeface="Arial Nova" panose="020B0504020202020204" pitchFamily="34" charset="0"/>
                        </a:rPr>
                        <a:t>Så snart som mulig</a:t>
                      </a: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endParaRPr lang="nb-NO" sz="1100" dirty="0">
                        <a:latin typeface="Arial Nova" panose="020B0504020202020204" pitchFamily="34" charset="0"/>
                      </a:endParaRPr>
                    </a:p>
                    <a:p>
                      <a:r>
                        <a:rPr lang="nb-NO" sz="1100" dirty="0">
                          <a:latin typeface="Arial Nova" panose="020B0504020202020204" pitchFamily="34" charset="0"/>
                        </a:rPr>
                        <a:t>Etter 1-2 uker</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2745133471"/>
                  </a:ext>
                </a:extLst>
              </a:tr>
              <a:tr h="894051">
                <a:tc>
                  <a:txBody>
                    <a:bodyPr/>
                    <a:lstStyle/>
                    <a:p>
                      <a:r>
                        <a:rPr lang="nb-NO" sz="1100" b="1" dirty="0">
                          <a:latin typeface="Arial Nova" panose="020B0504020202020204" pitchFamily="34" charset="0"/>
                        </a:rPr>
                        <a:t>EVALUERING</a:t>
                      </a:r>
                      <a:r>
                        <a:rPr lang="nb-NO" sz="1100" dirty="0">
                          <a:latin typeface="Arial Nova" panose="020B0504020202020204" pitchFamily="34" charset="0"/>
                        </a:rPr>
                        <a:t>: Evaluere etter 1- 2 uker på avdelingsmøte. Samtale med barna Møte med foreldrene Evaluere tiltak videre , eller nytt tiltak. Ny evaluering avtales, 1-3 </a:t>
                      </a:r>
                      <a:r>
                        <a:rPr lang="nb-NO" sz="1100" dirty="0" err="1">
                          <a:latin typeface="Arial Nova" panose="020B0504020202020204" pitchFamily="34" charset="0"/>
                        </a:rPr>
                        <a:t>mnd</a:t>
                      </a:r>
                      <a:endParaRPr lang="nb-NO" sz="1100" dirty="0">
                        <a:latin typeface="Arial Nova" panose="020B0504020202020204" pitchFamily="34" charset="0"/>
                      </a:endParaRPr>
                    </a:p>
                  </a:txBody>
                  <a:tcPr/>
                </a:tc>
                <a:tc>
                  <a:txBody>
                    <a:bodyPr/>
                    <a:lstStyle/>
                    <a:p>
                      <a:r>
                        <a:rPr lang="nb-NO" sz="1100" dirty="0">
                          <a:latin typeface="Arial Nova" panose="020B0504020202020204" pitchFamily="34" charset="0"/>
                        </a:rPr>
                        <a:t>Pedagogisk ledere </a:t>
                      </a:r>
                    </a:p>
                    <a:p>
                      <a:endParaRPr lang="nb-NO" sz="1100" dirty="0">
                        <a:latin typeface="Arial Nova" panose="020B0504020202020204" pitchFamily="34" charset="0"/>
                      </a:endParaRPr>
                    </a:p>
                    <a:p>
                      <a:r>
                        <a:rPr lang="nb-NO" sz="1100" dirty="0">
                          <a:latin typeface="Arial Nova" panose="020B0504020202020204" pitchFamily="34" charset="0"/>
                        </a:rPr>
                        <a:t>Styrer har overordnet ansvar.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Arial Nova"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Arial Nova"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1 gang pr. måned til saken er løst</a:t>
                      </a:r>
                    </a:p>
                    <a:p>
                      <a:endParaRPr lang="nb-NO" sz="1100" dirty="0">
                        <a:latin typeface="Arial Nova" panose="020B0504020202020204" pitchFamily="34" charset="0"/>
                      </a:endParaRP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2522391025"/>
                  </a:ext>
                </a:extLst>
              </a:tr>
              <a:tr h="343961">
                <a:tc>
                  <a:txBody>
                    <a:bodyPr/>
                    <a:lstStyle/>
                    <a:p>
                      <a:endParaRPr lang="nb-NO" sz="1100" dirty="0"/>
                    </a:p>
                  </a:txBody>
                  <a:tcPr/>
                </a:tc>
                <a:tc>
                  <a:txBody>
                    <a:bodyPr/>
                    <a:lstStyle/>
                    <a:p>
                      <a:endParaRPr lang="nb-NO" sz="1100" dirty="0">
                        <a:latin typeface="Arial Nova" panose="020B0504020202020204" pitchFamily="34" charset="0"/>
                      </a:endParaRPr>
                    </a:p>
                  </a:txBody>
                  <a:tcPr/>
                </a:tc>
                <a:tc>
                  <a:txBody>
                    <a:bodyPr/>
                    <a:lstStyle/>
                    <a:p>
                      <a:endParaRPr lang="nb-NO" sz="1100" dirty="0">
                        <a:latin typeface="Arial Nova" panose="020B0504020202020204" pitchFamily="34" charset="0"/>
                      </a:endParaRP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694880825"/>
                  </a:ext>
                </a:extLst>
              </a:tr>
            </a:tbl>
          </a:graphicData>
        </a:graphic>
      </p:graphicFrame>
    </p:spTree>
    <p:extLst>
      <p:ext uri="{BB962C8B-B14F-4D97-AF65-F5344CB8AC3E}">
        <p14:creationId xmlns:p14="http://schemas.microsoft.com/office/powerpoint/2010/main" val="3394147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C9C85F-3CC2-40CD-8851-ED85572B1FDC}"/>
              </a:ext>
            </a:extLst>
          </p:cNvPr>
          <p:cNvSpPr>
            <a:spLocks noGrp="1"/>
          </p:cNvSpPr>
          <p:nvPr>
            <p:ph type="title"/>
          </p:nvPr>
        </p:nvSpPr>
        <p:spPr>
          <a:xfrm>
            <a:off x="1097280" y="286603"/>
            <a:ext cx="10058400" cy="807091"/>
          </a:xfrm>
        </p:spPr>
        <p:txBody>
          <a:bodyPr>
            <a:normAutofit fontScale="90000"/>
          </a:bodyPr>
          <a:lstStyle/>
          <a:p>
            <a:r>
              <a:rPr lang="nb-NO" dirty="0">
                <a:latin typeface="Arial Nova" panose="020B0504020202020204" pitchFamily="34" charset="0"/>
              </a:rPr>
              <a:t>Referat fra møte vedrørende krenkelser</a:t>
            </a:r>
          </a:p>
        </p:txBody>
      </p:sp>
      <p:graphicFrame>
        <p:nvGraphicFramePr>
          <p:cNvPr id="5" name="Tabell 5">
            <a:extLst>
              <a:ext uri="{FF2B5EF4-FFF2-40B4-BE49-F238E27FC236}">
                <a16:creationId xmlns:a16="http://schemas.microsoft.com/office/drawing/2014/main" id="{E18EE6F8-9125-44C7-A7AA-7055F3A31A48}"/>
              </a:ext>
            </a:extLst>
          </p:cNvPr>
          <p:cNvGraphicFramePr>
            <a:graphicFrameLocks noGrp="1"/>
          </p:cNvGraphicFramePr>
          <p:nvPr>
            <p:ph idx="1"/>
            <p:extLst>
              <p:ext uri="{D42A27DB-BD31-4B8C-83A1-F6EECF244321}">
                <p14:modId xmlns:p14="http://schemas.microsoft.com/office/powerpoint/2010/main" val="857268633"/>
              </p:ext>
            </p:extLst>
          </p:nvPr>
        </p:nvGraphicFramePr>
        <p:xfrm>
          <a:off x="1096963" y="1093694"/>
          <a:ext cx="10058397" cy="5281009"/>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1652260911"/>
                    </a:ext>
                  </a:extLst>
                </a:gridCol>
                <a:gridCol w="3352799">
                  <a:extLst>
                    <a:ext uri="{9D8B030D-6E8A-4147-A177-3AD203B41FA5}">
                      <a16:colId xmlns:a16="http://schemas.microsoft.com/office/drawing/2014/main" val="3728041543"/>
                    </a:ext>
                  </a:extLst>
                </a:gridCol>
                <a:gridCol w="3352799">
                  <a:extLst>
                    <a:ext uri="{9D8B030D-6E8A-4147-A177-3AD203B41FA5}">
                      <a16:colId xmlns:a16="http://schemas.microsoft.com/office/drawing/2014/main" val="2685419635"/>
                    </a:ext>
                  </a:extLst>
                </a:gridCol>
              </a:tblGrid>
              <a:tr h="709009">
                <a:tc>
                  <a:txBody>
                    <a:bodyPr/>
                    <a:lstStyle/>
                    <a:p>
                      <a:r>
                        <a:rPr lang="nb-NO" dirty="0">
                          <a:latin typeface="Arial Nova" panose="020B0504020202020204" pitchFamily="34" charset="0"/>
                        </a:rPr>
                        <a:t>Møtedato: </a:t>
                      </a:r>
                    </a:p>
                  </a:txBody>
                  <a:tcPr/>
                </a:tc>
                <a:tc>
                  <a:txBody>
                    <a:bodyPr/>
                    <a:lstStyle/>
                    <a:p>
                      <a:r>
                        <a:rPr lang="nb-NO" dirty="0">
                          <a:latin typeface="Arial Nova" panose="020B0504020202020204" pitchFamily="34" charset="0"/>
                        </a:rPr>
                        <a:t>Tilstede:</a:t>
                      </a:r>
                    </a:p>
                  </a:txBody>
                  <a:tcPr/>
                </a:tc>
                <a:tc>
                  <a:txBody>
                    <a:bodyPr/>
                    <a:lstStyle/>
                    <a:p>
                      <a:r>
                        <a:rPr lang="nb-NO" dirty="0">
                          <a:latin typeface="Arial Nova" panose="020B0504020202020204" pitchFamily="34" charset="0"/>
                        </a:rPr>
                        <a:t>Frist for oppfølging</a:t>
                      </a:r>
                    </a:p>
                    <a:p>
                      <a:r>
                        <a:rPr lang="nb-NO" dirty="0">
                          <a:latin typeface="Arial Nova" panose="020B0504020202020204" pitchFamily="34" charset="0"/>
                        </a:rPr>
                        <a:t>Dato:</a:t>
                      </a:r>
                    </a:p>
                  </a:txBody>
                  <a:tcPr/>
                </a:tc>
                <a:extLst>
                  <a:ext uri="{0D108BD9-81ED-4DB2-BD59-A6C34878D82A}">
                    <a16:rowId xmlns:a16="http://schemas.microsoft.com/office/drawing/2014/main" val="1453939907"/>
                  </a:ext>
                </a:extLst>
              </a:tr>
              <a:tr h="709009">
                <a:tc>
                  <a:txBody>
                    <a:bodyPr/>
                    <a:lstStyle/>
                    <a:p>
                      <a:r>
                        <a:rPr lang="nb-NO" dirty="0">
                          <a:latin typeface="Arial Nova" panose="020B0504020202020204" pitchFamily="34" charset="0"/>
                        </a:rPr>
                        <a:t>Saksbeskrivelse:</a:t>
                      </a:r>
                    </a:p>
                    <a:p>
                      <a:endParaRPr lang="nb-NO" dirty="0">
                        <a:latin typeface="Arial Nova" panose="020B0504020202020204" pitchFamily="34" charset="0"/>
                      </a:endParaRPr>
                    </a:p>
                    <a:p>
                      <a:endParaRPr lang="nb-NO" dirty="0">
                        <a:latin typeface="Arial Nova" panose="020B0504020202020204" pitchFamily="34" charset="0"/>
                      </a:endParaRPr>
                    </a:p>
                    <a:p>
                      <a:endParaRPr lang="nb-NO" dirty="0">
                        <a:latin typeface="Arial Nova" panose="020B0504020202020204" pitchFamily="34" charset="0"/>
                      </a:endParaRPr>
                    </a:p>
                    <a:p>
                      <a:endParaRPr lang="nb-NO" dirty="0">
                        <a:latin typeface="Arial Nova" panose="020B0504020202020204" pitchFamily="34" charset="0"/>
                      </a:endParaRPr>
                    </a:p>
                    <a:p>
                      <a:r>
                        <a:rPr lang="nb-NO" dirty="0">
                          <a:latin typeface="Arial Nova" panose="020B0504020202020204" pitchFamily="34" charset="0"/>
                        </a:rPr>
                        <a:t>Barnets/barnas beskrivelse / opplevelse:</a:t>
                      </a:r>
                    </a:p>
                    <a:p>
                      <a:endParaRPr lang="nb-NO" dirty="0">
                        <a:latin typeface="Arial Nova" panose="020B0504020202020204" pitchFamily="34" charset="0"/>
                      </a:endParaRPr>
                    </a:p>
                    <a:p>
                      <a:endParaRPr lang="nb-NO" dirty="0">
                        <a:latin typeface="Arial Nova" panose="020B0504020202020204" pitchFamily="34" charset="0"/>
                      </a:endParaRPr>
                    </a:p>
                    <a:p>
                      <a:endParaRPr lang="nb-NO" dirty="0">
                        <a:latin typeface="Arial Nova" panose="020B0504020202020204" pitchFamily="34" charset="0"/>
                      </a:endParaRPr>
                    </a:p>
                    <a:p>
                      <a:endParaRPr lang="nb-NO" dirty="0">
                        <a:latin typeface="Arial Nova" panose="020B0504020202020204" pitchFamily="34" charset="0"/>
                      </a:endParaRPr>
                    </a:p>
                    <a:p>
                      <a:endParaRPr lang="nb-NO" dirty="0">
                        <a:latin typeface="Arial Nova" panose="020B0504020202020204" pitchFamily="34" charset="0"/>
                      </a:endParaRPr>
                    </a:p>
                  </a:txBody>
                  <a:tcPr/>
                </a:tc>
                <a:tc>
                  <a:txBody>
                    <a:bodyPr/>
                    <a:lstStyle/>
                    <a:p>
                      <a:r>
                        <a:rPr lang="nb-NO" dirty="0">
                          <a:latin typeface="Arial Nova" panose="020B0504020202020204" pitchFamily="34" charset="0"/>
                        </a:rPr>
                        <a:t>Tiltak:</a:t>
                      </a:r>
                    </a:p>
                  </a:txBody>
                  <a:tcPr/>
                </a:tc>
                <a:tc>
                  <a:txBody>
                    <a:bodyPr/>
                    <a:lstStyle/>
                    <a:p>
                      <a:r>
                        <a:rPr lang="nb-NO" dirty="0">
                          <a:latin typeface="Arial Nova" panose="020B0504020202020204" pitchFamily="34" charset="0"/>
                        </a:rPr>
                        <a:t>Ansvar:</a:t>
                      </a:r>
                    </a:p>
                  </a:txBody>
                  <a:tcPr/>
                </a:tc>
                <a:extLst>
                  <a:ext uri="{0D108BD9-81ED-4DB2-BD59-A6C34878D82A}">
                    <a16:rowId xmlns:a16="http://schemas.microsoft.com/office/drawing/2014/main" val="1322028188"/>
                  </a:ext>
                </a:extLst>
              </a:tr>
              <a:tr h="709009">
                <a:tc>
                  <a:txBody>
                    <a:bodyPr/>
                    <a:lstStyle/>
                    <a:p>
                      <a:r>
                        <a:rPr lang="nb-NO" dirty="0">
                          <a:latin typeface="Arial Nova" panose="020B0504020202020204" pitchFamily="34" charset="0"/>
                        </a:rPr>
                        <a:t>Dato:</a:t>
                      </a:r>
                    </a:p>
                    <a:p>
                      <a:r>
                        <a:rPr lang="nb-NO" dirty="0">
                          <a:latin typeface="Arial Nova" panose="020B0504020202020204" pitchFamily="34" charset="0"/>
                        </a:rPr>
                        <a:t>Underskrift foreldre</a:t>
                      </a:r>
                    </a:p>
                    <a:p>
                      <a:endParaRPr lang="nb-NO" dirty="0">
                        <a:latin typeface="Arial Nova" panose="020B0504020202020204" pitchFamily="34" charset="0"/>
                      </a:endParaRPr>
                    </a:p>
                    <a:p>
                      <a:endParaRPr lang="nb-NO" dirty="0">
                        <a:latin typeface="Arial Nova" panose="020B0504020202020204" pitchFamily="34" charset="0"/>
                      </a:endParaRPr>
                    </a:p>
                  </a:txBody>
                  <a:tcPr/>
                </a:tc>
                <a:tc>
                  <a:txBody>
                    <a:bodyPr/>
                    <a:lstStyle/>
                    <a:p>
                      <a:endParaRPr lang="nb-NO" dirty="0">
                        <a:latin typeface="Arial Nova" panose="020B0504020202020204" pitchFamily="34" charset="0"/>
                      </a:endParaRPr>
                    </a:p>
                    <a:p>
                      <a:r>
                        <a:rPr lang="nb-NO" dirty="0">
                          <a:latin typeface="Arial Nova" panose="020B0504020202020204" pitchFamily="34" charset="0"/>
                        </a:rPr>
                        <a:t>Underskrift ansatt /</a:t>
                      </a:r>
                      <a:r>
                        <a:rPr lang="nb-NO" dirty="0" err="1">
                          <a:latin typeface="Arial Nova" panose="020B0504020202020204" pitchFamily="34" charset="0"/>
                        </a:rPr>
                        <a:t>ped.leder</a:t>
                      </a:r>
                      <a:endParaRPr lang="nb-NO" dirty="0">
                        <a:latin typeface="Arial Nova" panose="020B0504020202020204" pitchFamily="34" charset="0"/>
                      </a:endParaRPr>
                    </a:p>
                  </a:txBody>
                  <a:tcPr/>
                </a:tc>
                <a:tc>
                  <a:txBody>
                    <a:bodyPr/>
                    <a:lstStyle/>
                    <a:p>
                      <a:endParaRPr lang="nb-NO" dirty="0">
                        <a:latin typeface="Arial Nova" panose="020B0504020202020204" pitchFamily="34" charset="0"/>
                      </a:endParaRPr>
                    </a:p>
                    <a:p>
                      <a:r>
                        <a:rPr lang="nb-NO" dirty="0">
                          <a:latin typeface="Arial Nova" panose="020B0504020202020204" pitchFamily="34" charset="0"/>
                        </a:rPr>
                        <a:t>Underskrift Daglig leder</a:t>
                      </a:r>
                    </a:p>
                  </a:txBody>
                  <a:tcPr/>
                </a:tc>
                <a:extLst>
                  <a:ext uri="{0D108BD9-81ED-4DB2-BD59-A6C34878D82A}">
                    <a16:rowId xmlns:a16="http://schemas.microsoft.com/office/drawing/2014/main" val="631707179"/>
                  </a:ext>
                </a:extLst>
              </a:tr>
            </a:tbl>
          </a:graphicData>
        </a:graphic>
      </p:graphicFrame>
    </p:spTree>
    <p:extLst>
      <p:ext uri="{BB962C8B-B14F-4D97-AF65-F5344CB8AC3E}">
        <p14:creationId xmlns:p14="http://schemas.microsoft.com/office/powerpoint/2010/main" val="181520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C24765-A300-F116-AF66-12581F294944}"/>
              </a:ext>
            </a:extLst>
          </p:cNvPr>
          <p:cNvSpPr>
            <a:spLocks noGrp="1"/>
          </p:cNvSpPr>
          <p:nvPr>
            <p:ph type="title"/>
          </p:nvPr>
        </p:nvSpPr>
        <p:spPr>
          <a:xfrm>
            <a:off x="1097280" y="286603"/>
            <a:ext cx="10058400" cy="1149005"/>
          </a:xfrm>
        </p:spPr>
        <p:txBody>
          <a:bodyPr>
            <a:normAutofit/>
          </a:bodyPr>
          <a:lstStyle/>
          <a:p>
            <a:r>
              <a:rPr lang="nb-NO" sz="3200" dirty="0">
                <a:latin typeface="Arial Nova" panose="020B0504020202020204" pitchFamily="34" charset="0"/>
              </a:rPr>
              <a:t>Tiltaksplan når ansatt krenker eller mobber barn</a:t>
            </a:r>
            <a:br>
              <a:rPr lang="nb-NO" sz="4000" dirty="0">
                <a:latin typeface="Arial Nova" panose="020B0504020202020204" pitchFamily="34" charset="0"/>
              </a:rPr>
            </a:br>
            <a:r>
              <a:rPr lang="nb-NO" sz="1400" dirty="0">
                <a:latin typeface="Arial Nova" panose="020B0504020202020204" pitchFamily="34" charset="0"/>
              </a:rPr>
              <a:t>Alle møter, kartlegginger og observasjoner dokumenteres skriftlig</a:t>
            </a:r>
            <a:br>
              <a:rPr lang="nb-NO" sz="1400" dirty="0">
                <a:latin typeface="Arial Nova" panose="020B0504020202020204" pitchFamily="34" charset="0"/>
              </a:rPr>
            </a:br>
            <a:r>
              <a:rPr lang="nb-NO" sz="1400" dirty="0">
                <a:latin typeface="Arial Nova" panose="020B0504020202020204" pitchFamily="34" charset="0"/>
              </a:rPr>
              <a:t>Barnehageloven hjemler ikke tiltak mot ansatte. I slike saker er det arbeidsmiljøloven som kommer til anvendelse</a:t>
            </a:r>
            <a:endParaRPr lang="nb-NO" sz="4000" dirty="0">
              <a:latin typeface="Arial Nova" panose="020B0504020202020204" pitchFamily="34" charset="0"/>
            </a:endParaRPr>
          </a:p>
        </p:txBody>
      </p:sp>
      <p:sp>
        <p:nvSpPr>
          <p:cNvPr id="3" name="Plassholder for innhold 2">
            <a:extLst>
              <a:ext uri="{FF2B5EF4-FFF2-40B4-BE49-F238E27FC236}">
                <a16:creationId xmlns:a16="http://schemas.microsoft.com/office/drawing/2014/main" id="{C4B748A1-71B6-C476-EA3B-1D276D15C763}"/>
              </a:ext>
            </a:extLst>
          </p:cNvPr>
          <p:cNvSpPr>
            <a:spLocks noGrp="1"/>
          </p:cNvSpPr>
          <p:nvPr>
            <p:ph idx="1"/>
          </p:nvPr>
        </p:nvSpPr>
        <p:spPr>
          <a:xfrm>
            <a:off x="868680" y="2199641"/>
            <a:ext cx="10287000" cy="3222751"/>
          </a:xfrm>
        </p:spPr>
        <p:txBody>
          <a:bodyPr/>
          <a:lstStyle/>
          <a:p>
            <a:pPr marL="0" algn="l" rtl="0" eaLnBrk="1" fontAlgn="t" latinLnBrk="0" hangingPunct="1">
              <a:spcBef>
                <a:spcPts val="0"/>
              </a:spcBef>
              <a:spcAft>
                <a:spcPts val="0"/>
              </a:spcAft>
            </a:pPr>
            <a:r>
              <a:rPr lang="nb-NO" sz="1800" b="1" i="0" u="none" strike="noStrike" kern="1200">
                <a:solidFill>
                  <a:srgbClr val="FFFFFF"/>
                </a:solidFill>
                <a:effectLst/>
                <a:latin typeface="Arial Nova" panose="020B0504020202020204" pitchFamily="34" charset="0"/>
              </a:rPr>
              <a:t>Opplæring og informasjon til alle nyansatte «Handlingsplan mot mobbing i Karusellen bhg</a:t>
            </a:r>
            <a:endParaRPr lang="nb-NO" sz="1800" b="0" i="0" u="none" strike="noStrike">
              <a:effectLst/>
              <a:latin typeface="Arial" panose="020B0604020202020204" pitchFamily="34" charset="0"/>
            </a:endParaRPr>
          </a:p>
          <a:p>
            <a:pPr marL="0" algn="l" rtl="0" eaLnBrk="1" fontAlgn="t" latinLnBrk="0" hangingPunct="1">
              <a:spcBef>
                <a:spcPts val="0"/>
              </a:spcBef>
              <a:spcAft>
                <a:spcPts val="0"/>
              </a:spcAft>
            </a:pPr>
            <a:r>
              <a:rPr lang="nb-NO" sz="1800" b="1" i="0" u="none" strike="noStrike" kern="1200">
                <a:solidFill>
                  <a:srgbClr val="FFFFFF"/>
                </a:solidFill>
                <a:effectLst/>
                <a:latin typeface="Arial Nova" panose="020B0504020202020204" pitchFamily="34" charset="0"/>
              </a:rPr>
              <a:t>Ved ansettelse</a:t>
            </a:r>
            <a:endParaRPr lang="nb-NO" sz="1800" b="0" i="0" u="none" strike="noStrike">
              <a:effectLst/>
              <a:latin typeface="Arial" panose="020B0604020202020204" pitchFamily="34" charset="0"/>
            </a:endParaRPr>
          </a:p>
          <a:p>
            <a:pPr marL="0" algn="l" rtl="0" eaLnBrk="1" fontAlgn="t" latinLnBrk="0" hangingPunct="1">
              <a:spcBef>
                <a:spcPts val="0"/>
              </a:spcBef>
              <a:spcAft>
                <a:spcPts val="0"/>
              </a:spcAft>
            </a:pPr>
            <a:r>
              <a:rPr lang="nb-NO" sz="1800" b="1" i="0" u="none" strike="noStrike" kern="1200">
                <a:solidFill>
                  <a:srgbClr val="FFFFFF"/>
                </a:solidFill>
                <a:effectLst/>
                <a:latin typeface="Arial Nova" panose="020B0504020202020204" pitchFamily="34" charset="0"/>
              </a:rPr>
              <a:t>Styrer</a:t>
            </a:r>
            <a:endParaRPr lang="nb-NO" sz="1800" b="0" i="0" u="none" strike="noStrike">
              <a:effectLst/>
              <a:latin typeface="Arial" panose="020B0604020202020204" pitchFamily="34" charset="0"/>
            </a:endParaRPr>
          </a:p>
        </p:txBody>
      </p:sp>
      <p:graphicFrame>
        <p:nvGraphicFramePr>
          <p:cNvPr id="4" name="Tabell 3">
            <a:extLst>
              <a:ext uri="{FF2B5EF4-FFF2-40B4-BE49-F238E27FC236}">
                <a16:creationId xmlns:a16="http://schemas.microsoft.com/office/drawing/2014/main" id="{64C1346A-BCFC-A577-E035-D706E45F5670}"/>
              </a:ext>
            </a:extLst>
          </p:cNvPr>
          <p:cNvGraphicFramePr>
            <a:graphicFrameLocks noGrp="1"/>
          </p:cNvGraphicFramePr>
          <p:nvPr>
            <p:extLst>
              <p:ext uri="{D42A27DB-BD31-4B8C-83A1-F6EECF244321}">
                <p14:modId xmlns:p14="http://schemas.microsoft.com/office/powerpoint/2010/main" val="2922838386"/>
              </p:ext>
            </p:extLst>
          </p:nvPr>
        </p:nvGraphicFramePr>
        <p:xfrm>
          <a:off x="868680" y="1435608"/>
          <a:ext cx="10226040" cy="5147903"/>
        </p:xfrm>
        <a:graphic>
          <a:graphicData uri="http://schemas.openxmlformats.org/drawingml/2006/table">
            <a:tbl>
              <a:tblPr firstRow="1" bandRow="1">
                <a:tableStyleId>{F5AB1C69-6EDB-4FF4-983F-18BD219EF322}</a:tableStyleId>
              </a:tblPr>
              <a:tblGrid>
                <a:gridCol w="3438243">
                  <a:extLst>
                    <a:ext uri="{9D8B030D-6E8A-4147-A177-3AD203B41FA5}">
                      <a16:colId xmlns:a16="http://schemas.microsoft.com/office/drawing/2014/main" val="2675494594"/>
                    </a:ext>
                  </a:extLst>
                </a:gridCol>
                <a:gridCol w="3434998">
                  <a:extLst>
                    <a:ext uri="{9D8B030D-6E8A-4147-A177-3AD203B41FA5}">
                      <a16:colId xmlns:a16="http://schemas.microsoft.com/office/drawing/2014/main" val="1773710601"/>
                    </a:ext>
                  </a:extLst>
                </a:gridCol>
                <a:gridCol w="3352799">
                  <a:extLst>
                    <a:ext uri="{9D8B030D-6E8A-4147-A177-3AD203B41FA5}">
                      <a16:colId xmlns:a16="http://schemas.microsoft.com/office/drawing/2014/main" val="298322486"/>
                    </a:ext>
                  </a:extLst>
                </a:gridCol>
              </a:tblGrid>
              <a:tr h="548945">
                <a:tc>
                  <a:txBody>
                    <a:bodyPr/>
                    <a:lstStyle/>
                    <a:p>
                      <a:r>
                        <a:rPr lang="nb-NO" sz="1600" dirty="0"/>
                        <a:t>Tiltak</a:t>
                      </a:r>
                    </a:p>
                  </a:txBody>
                  <a:tcPr/>
                </a:tc>
                <a:tc>
                  <a:txBody>
                    <a:bodyPr/>
                    <a:lstStyle/>
                    <a:p>
                      <a:r>
                        <a:rPr lang="nb-NO" sz="1600" dirty="0"/>
                        <a:t>Ansvar</a:t>
                      </a:r>
                    </a:p>
                  </a:txBody>
                  <a:tcPr/>
                </a:tc>
                <a:tc>
                  <a:txBody>
                    <a:bodyPr/>
                    <a:lstStyle/>
                    <a:p>
                      <a:r>
                        <a:rPr lang="nb-NO" sz="1600" dirty="0"/>
                        <a:t>Gjennomført</a:t>
                      </a:r>
                    </a:p>
                    <a:p>
                      <a:r>
                        <a:rPr lang="nb-NO" sz="1200" dirty="0"/>
                        <a:t>Dato og </a:t>
                      </a:r>
                      <a:r>
                        <a:rPr lang="nb-NO" sz="1200" dirty="0" err="1"/>
                        <a:t>sign</a:t>
                      </a:r>
                      <a:endParaRPr lang="nb-NO" sz="1200" dirty="0"/>
                    </a:p>
                  </a:txBody>
                  <a:tcPr/>
                </a:tc>
                <a:extLst>
                  <a:ext uri="{0D108BD9-81ED-4DB2-BD59-A6C34878D82A}">
                    <a16:rowId xmlns:a16="http://schemas.microsoft.com/office/drawing/2014/main" val="1686391867"/>
                  </a:ext>
                </a:extLst>
              </a:tr>
              <a:tr h="274472">
                <a:tc>
                  <a:txBody>
                    <a:bodyPr/>
                    <a:lstStyle/>
                    <a:p>
                      <a:r>
                        <a:rPr lang="nb-NO" sz="1100" b="1" dirty="0">
                          <a:latin typeface="Arial Nova" panose="020B0504020202020204" pitchFamily="34" charset="0"/>
                        </a:rPr>
                        <a:t>Personal:</a:t>
                      </a:r>
                    </a:p>
                  </a:txBody>
                  <a:tcPr/>
                </a:tc>
                <a:tc>
                  <a:txBody>
                    <a:bodyPr/>
                    <a:lstStyle/>
                    <a:p>
                      <a:endParaRPr lang="nb-NO" sz="1100" dirty="0">
                        <a:latin typeface="Arial Nova" panose="020B0504020202020204" pitchFamily="34" charset="0"/>
                      </a:endParaRP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2598218715"/>
                  </a:ext>
                </a:extLst>
              </a:tr>
              <a:tr h="923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Styrer informeres straks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Barnehagens styreleder skal varsles dersom styrer er den som krenker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Styreleder varsler eventuelt barnehagemyndighet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Bruk skjema: «</a:t>
                      </a:r>
                      <a:r>
                        <a:rPr lang="nb-NO" sz="1100" dirty="0" err="1">
                          <a:latin typeface="Arial Nova" panose="020B0504020202020204" pitchFamily="34" charset="0"/>
                        </a:rPr>
                        <a:t>Meldesk;jema</a:t>
                      </a:r>
                      <a:r>
                        <a:rPr lang="nb-NO" sz="1100" dirty="0">
                          <a:latin typeface="Arial Nova" panose="020B0504020202020204" pitchFamily="34" charset="0"/>
                        </a:rPr>
                        <a:t>» (PBL-Mentor)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Alle ansatte som observerer selv eller har mottatt mistanke fra foreldre om krenkende atferd mot barn</a:t>
                      </a:r>
                    </a:p>
                    <a:p>
                      <a:endParaRPr lang="nb-NO" sz="1100" dirty="0">
                        <a:latin typeface="Arial Nova" panose="020B0504020202020204" pitchFamily="34" charset="0"/>
                      </a:endParaRP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1639157620"/>
                  </a:ext>
                </a:extLst>
              </a:tr>
              <a:tr h="807272">
                <a:tc>
                  <a:txBody>
                    <a:bodyPr/>
                    <a:lstStyle/>
                    <a:p>
                      <a:r>
                        <a:rPr lang="nb-NO" sz="1100" dirty="0">
                          <a:latin typeface="Arial Nova" panose="020B0504020202020204" pitchFamily="34" charset="0"/>
                        </a:rPr>
                        <a:t>Samtale med den ansatte som er involvert </a:t>
                      </a:r>
                    </a:p>
                    <a:p>
                      <a:r>
                        <a:rPr lang="nb-NO" sz="1100" dirty="0">
                          <a:latin typeface="Arial Nova" panose="020B0504020202020204" pitchFamily="34" charset="0"/>
                        </a:rPr>
                        <a:t>Kartlegge hva som faktisk har skjedd slik at den videre oppfølgingen av saken skjer ut fra et korrekt faktum.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Styrer</a:t>
                      </a:r>
                    </a:p>
                    <a:p>
                      <a:endParaRPr lang="nb-NO" sz="1100" dirty="0">
                        <a:latin typeface="Arial Nova" panose="020B0504020202020204" pitchFamily="34" charset="0"/>
                      </a:endParaRP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1485365856"/>
                  </a:ext>
                </a:extLst>
              </a:tr>
              <a:tr h="274472">
                <a:tc>
                  <a:txBody>
                    <a:bodyPr/>
                    <a:lstStyle/>
                    <a:p>
                      <a:r>
                        <a:rPr lang="nb-NO" sz="1100" dirty="0">
                          <a:latin typeface="Arial Nova" panose="020B0504020202020204" pitchFamily="34" charset="0"/>
                        </a:rPr>
                        <a:t>Aktivitetsplan fylles ut</a:t>
                      </a:r>
                    </a:p>
                  </a:txBody>
                  <a:tcPr/>
                </a:tc>
                <a:tc>
                  <a:txBody>
                    <a:bodyPr/>
                    <a:lstStyle/>
                    <a:p>
                      <a:r>
                        <a:rPr lang="nb-NO" sz="1100" dirty="0">
                          <a:latin typeface="Arial Nova" panose="020B0504020202020204" pitchFamily="34" charset="0"/>
                        </a:rPr>
                        <a:t>Styrer / styreleder</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3808073570"/>
                  </a:ext>
                </a:extLst>
              </a:tr>
              <a:tr h="274472">
                <a:tc>
                  <a:txBody>
                    <a:bodyPr/>
                    <a:lstStyle/>
                    <a:p>
                      <a:r>
                        <a:rPr lang="nb-NO" sz="1100" b="1" dirty="0">
                          <a:latin typeface="Arial Nova" panose="020B0504020202020204" pitchFamily="34" charset="0"/>
                        </a:rPr>
                        <a:t>Barn: </a:t>
                      </a:r>
                    </a:p>
                  </a:txBody>
                  <a:tcPr/>
                </a:tc>
                <a:tc>
                  <a:txBody>
                    <a:bodyPr/>
                    <a:lstStyle/>
                    <a:p>
                      <a:r>
                        <a:rPr lang="nb-NO" sz="1100" dirty="0">
                          <a:latin typeface="Arial Nova" panose="020B0504020202020204" pitchFamily="34" charset="0"/>
                        </a:rPr>
                        <a:t> </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1146074787"/>
                  </a:ext>
                </a:extLst>
              </a:tr>
              <a:tr h="452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Barnesamtale med de involverte barna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Arial Nova" panose="020B0504020202020204" pitchFamily="34" charset="0"/>
                        </a:rPr>
                        <a:t> Pedagogisk leder eller eventuelt en ansatt som står barnet nært</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1039562770"/>
                  </a:ext>
                </a:extLst>
              </a:tr>
              <a:tr h="320755">
                <a:tc>
                  <a:txBody>
                    <a:bodyPr/>
                    <a:lstStyle/>
                    <a:p>
                      <a:r>
                        <a:rPr lang="nb-NO" sz="1100" b="1" dirty="0">
                          <a:latin typeface="Arial Nova" panose="020B0504020202020204" pitchFamily="34" charset="0"/>
                        </a:rPr>
                        <a:t>Foreldre;</a:t>
                      </a:r>
                    </a:p>
                  </a:txBody>
                  <a:tcPr/>
                </a:tc>
                <a:tc>
                  <a:txBody>
                    <a:bodyPr/>
                    <a:lstStyle/>
                    <a:p>
                      <a:endParaRPr lang="nb-NO" sz="1100" dirty="0">
                        <a:latin typeface="Arial Nova" panose="020B0504020202020204" pitchFamily="34" charset="0"/>
                      </a:endParaRP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1327578850"/>
                  </a:ext>
                </a:extLst>
              </a:tr>
              <a:tr h="280931">
                <a:tc>
                  <a:txBody>
                    <a:bodyPr/>
                    <a:lstStyle/>
                    <a:p>
                      <a:r>
                        <a:rPr lang="nb-NO" sz="1100" dirty="0">
                          <a:latin typeface="Arial Nova" panose="020B0504020202020204" pitchFamily="34" charset="0"/>
                        </a:rPr>
                        <a:t>Det gjøres vurderinger i hvert enkelt tilfelle</a:t>
                      </a:r>
                    </a:p>
                  </a:txBody>
                  <a:tcPr/>
                </a:tc>
                <a:tc>
                  <a:txBody>
                    <a:bodyPr/>
                    <a:lstStyle/>
                    <a:p>
                      <a:r>
                        <a:rPr lang="nb-NO" sz="1100" dirty="0">
                          <a:latin typeface="Arial Nova" panose="020B0504020202020204" pitchFamily="34" charset="0"/>
                        </a:rPr>
                        <a:t>Styrer / pedagogisk leder/ styreleder</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2990247487"/>
                  </a:ext>
                </a:extLst>
              </a:tr>
              <a:tr h="984872">
                <a:tc>
                  <a:txBody>
                    <a:bodyPr/>
                    <a:lstStyle/>
                    <a:p>
                      <a:r>
                        <a:rPr lang="nb-NO" sz="1100" b="1" dirty="0">
                          <a:latin typeface="Arial Nova" panose="020B0504020202020204" pitchFamily="34" charset="0"/>
                        </a:rPr>
                        <a:t>Tiltaksplan og evaluering</a:t>
                      </a:r>
                      <a:endParaRPr lang="nb-NO" sz="1100" b="0" dirty="0">
                        <a:latin typeface="Arial Nova" panose="020B0504020202020204" pitchFamily="34" charset="0"/>
                      </a:endParaRPr>
                    </a:p>
                    <a:p>
                      <a:pPr marL="171450" indent="-171450">
                        <a:buFont typeface="Arial" panose="020B0604020202020204" pitchFamily="34" charset="0"/>
                        <a:buChar char="•"/>
                      </a:pPr>
                      <a:r>
                        <a:rPr lang="nb-NO" sz="1100" b="0" dirty="0">
                          <a:latin typeface="Arial Nova" panose="020B0504020202020204" pitchFamily="34" charset="0"/>
                        </a:rPr>
                        <a:t>Hvilke problemer tiltakene skal løse</a:t>
                      </a:r>
                    </a:p>
                    <a:p>
                      <a:pPr marL="171450" indent="-171450">
                        <a:buFont typeface="Arial" panose="020B0604020202020204" pitchFamily="34" charset="0"/>
                        <a:buChar char="•"/>
                      </a:pPr>
                      <a:r>
                        <a:rPr lang="nb-NO" sz="1100" b="0" dirty="0">
                          <a:latin typeface="Arial Nova" panose="020B0504020202020204" pitchFamily="34" charset="0"/>
                        </a:rPr>
                        <a:t>Hvilke tiltak barnehagen har planlagt</a:t>
                      </a:r>
                    </a:p>
                    <a:p>
                      <a:pPr marL="171450" indent="-171450">
                        <a:buFont typeface="Arial" panose="020B0604020202020204" pitchFamily="34" charset="0"/>
                        <a:buChar char="•"/>
                      </a:pPr>
                      <a:r>
                        <a:rPr lang="nb-NO" sz="1100" b="0" dirty="0">
                          <a:latin typeface="Arial Nova" panose="020B0504020202020204" pitchFamily="34" charset="0"/>
                        </a:rPr>
                        <a:t>Når tiltakene skal gjennomføres</a:t>
                      </a:r>
                    </a:p>
                    <a:p>
                      <a:pPr marL="171450" indent="-171450">
                        <a:buFont typeface="Arial" panose="020B0604020202020204" pitchFamily="34" charset="0"/>
                        <a:buChar char="•"/>
                      </a:pPr>
                      <a:r>
                        <a:rPr lang="nb-NO" sz="1100" b="0" dirty="0">
                          <a:latin typeface="Arial Nova" panose="020B0504020202020204" pitchFamily="34" charset="0"/>
                        </a:rPr>
                        <a:t>Følg arbeidsmiljølovens §15-17.</a:t>
                      </a:r>
                    </a:p>
                  </a:txBody>
                  <a:tcPr/>
                </a:tc>
                <a:tc>
                  <a:txBody>
                    <a:bodyPr/>
                    <a:lstStyle/>
                    <a:p>
                      <a:r>
                        <a:rPr lang="nb-NO" sz="1100" dirty="0">
                          <a:latin typeface="Arial Nova" panose="020B0504020202020204" pitchFamily="34" charset="0"/>
                        </a:rPr>
                        <a:t>Styrer i samarbeid med pedagogisk leder</a:t>
                      </a:r>
                    </a:p>
                    <a:p>
                      <a:r>
                        <a:rPr lang="nb-NO" sz="1100" dirty="0" err="1">
                          <a:latin typeface="Arial Nova" panose="020B0504020202020204" pitchFamily="34" charset="0"/>
                        </a:rPr>
                        <a:t>Event</a:t>
                      </a:r>
                      <a:r>
                        <a:rPr lang="nb-NO" sz="1100" dirty="0">
                          <a:latin typeface="Arial Nova" panose="020B0504020202020204" pitchFamily="34" charset="0"/>
                        </a:rPr>
                        <a:t>. styreleder</a:t>
                      </a:r>
                    </a:p>
                  </a:txBody>
                  <a:tcPr/>
                </a:tc>
                <a:tc>
                  <a:txBody>
                    <a:bodyPr/>
                    <a:lstStyle/>
                    <a:p>
                      <a:endParaRPr lang="nb-NO" sz="1100" dirty="0">
                        <a:latin typeface="Arial Nova" panose="020B0504020202020204" pitchFamily="34" charset="0"/>
                      </a:endParaRPr>
                    </a:p>
                  </a:txBody>
                  <a:tcPr/>
                </a:tc>
                <a:extLst>
                  <a:ext uri="{0D108BD9-81ED-4DB2-BD59-A6C34878D82A}">
                    <a16:rowId xmlns:a16="http://schemas.microsoft.com/office/drawing/2014/main" val="770961246"/>
                  </a:ext>
                </a:extLst>
              </a:tr>
            </a:tbl>
          </a:graphicData>
        </a:graphic>
      </p:graphicFrame>
    </p:spTree>
    <p:extLst>
      <p:ext uri="{BB962C8B-B14F-4D97-AF65-F5344CB8AC3E}">
        <p14:creationId xmlns:p14="http://schemas.microsoft.com/office/powerpoint/2010/main" val="118080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51B47E-E551-492D-9A5A-5C48B4750DC0}"/>
              </a:ext>
            </a:extLst>
          </p:cNvPr>
          <p:cNvSpPr>
            <a:spLocks noGrp="1"/>
          </p:cNvSpPr>
          <p:nvPr>
            <p:ph type="title"/>
          </p:nvPr>
        </p:nvSpPr>
        <p:spPr>
          <a:xfrm>
            <a:off x="1097280" y="286603"/>
            <a:ext cx="10058400" cy="1024037"/>
          </a:xfrm>
        </p:spPr>
        <p:txBody>
          <a:bodyPr>
            <a:normAutofit/>
          </a:bodyPr>
          <a:lstStyle/>
          <a:p>
            <a:r>
              <a:rPr lang="nb-NO" sz="2000" b="1" dirty="0"/>
              <a:t>Sjekkliste 1: Barnehagens oppvekstmiljø – ansattes forhold til barna</a:t>
            </a:r>
          </a:p>
        </p:txBody>
      </p:sp>
      <p:graphicFrame>
        <p:nvGraphicFramePr>
          <p:cNvPr id="4" name="Tabell 4">
            <a:extLst>
              <a:ext uri="{FF2B5EF4-FFF2-40B4-BE49-F238E27FC236}">
                <a16:creationId xmlns:a16="http://schemas.microsoft.com/office/drawing/2014/main" id="{F0B3C705-A995-4236-9221-27AD7CE43870}"/>
              </a:ext>
            </a:extLst>
          </p:cNvPr>
          <p:cNvGraphicFramePr>
            <a:graphicFrameLocks noGrp="1"/>
          </p:cNvGraphicFramePr>
          <p:nvPr>
            <p:ph idx="1"/>
            <p:extLst>
              <p:ext uri="{D42A27DB-BD31-4B8C-83A1-F6EECF244321}">
                <p14:modId xmlns:p14="http://schemas.microsoft.com/office/powerpoint/2010/main" val="4164133630"/>
              </p:ext>
            </p:extLst>
          </p:nvPr>
        </p:nvGraphicFramePr>
        <p:xfrm>
          <a:off x="1096963" y="1508760"/>
          <a:ext cx="10058400" cy="5196843"/>
        </p:xfrm>
        <a:graphic>
          <a:graphicData uri="http://schemas.openxmlformats.org/drawingml/2006/table">
            <a:tbl>
              <a:tblPr firstRow="1" bandRow="1">
                <a:tableStyleId>{5C22544A-7EE6-4342-B048-85BDC9FD1C3A}</a:tableStyleId>
              </a:tblPr>
              <a:tblGrid>
                <a:gridCol w="5966777">
                  <a:extLst>
                    <a:ext uri="{9D8B030D-6E8A-4147-A177-3AD203B41FA5}">
                      <a16:colId xmlns:a16="http://schemas.microsoft.com/office/drawing/2014/main" val="2417544701"/>
                    </a:ext>
                  </a:extLst>
                </a:gridCol>
                <a:gridCol w="1013460">
                  <a:extLst>
                    <a:ext uri="{9D8B030D-6E8A-4147-A177-3AD203B41FA5}">
                      <a16:colId xmlns:a16="http://schemas.microsoft.com/office/drawing/2014/main" val="158788826"/>
                    </a:ext>
                  </a:extLst>
                </a:gridCol>
                <a:gridCol w="1089660">
                  <a:extLst>
                    <a:ext uri="{9D8B030D-6E8A-4147-A177-3AD203B41FA5}">
                      <a16:colId xmlns:a16="http://schemas.microsoft.com/office/drawing/2014/main" val="654302650"/>
                    </a:ext>
                  </a:extLst>
                </a:gridCol>
                <a:gridCol w="967740">
                  <a:extLst>
                    <a:ext uri="{9D8B030D-6E8A-4147-A177-3AD203B41FA5}">
                      <a16:colId xmlns:a16="http://schemas.microsoft.com/office/drawing/2014/main" val="2312137146"/>
                    </a:ext>
                  </a:extLst>
                </a:gridCol>
                <a:gridCol w="1020763">
                  <a:extLst>
                    <a:ext uri="{9D8B030D-6E8A-4147-A177-3AD203B41FA5}">
                      <a16:colId xmlns:a16="http://schemas.microsoft.com/office/drawing/2014/main" val="3015165956"/>
                    </a:ext>
                  </a:extLst>
                </a:gridCol>
              </a:tblGrid>
              <a:tr h="419193">
                <a:tc>
                  <a:txBody>
                    <a:bodyPr/>
                    <a:lstStyle/>
                    <a:p>
                      <a:r>
                        <a:rPr lang="nb-NO" sz="1200" dirty="0"/>
                        <a:t>Spørsmål </a:t>
                      </a:r>
                    </a:p>
                  </a:txBody>
                  <a:tcPr/>
                </a:tc>
                <a:tc>
                  <a:txBody>
                    <a:bodyPr/>
                    <a:lstStyle/>
                    <a:p>
                      <a:r>
                        <a:rPr lang="nb-NO" sz="1200" dirty="0"/>
                        <a:t>Ja-alltid</a:t>
                      </a:r>
                    </a:p>
                  </a:txBody>
                  <a:tcPr/>
                </a:tc>
                <a:tc>
                  <a:txBody>
                    <a:bodyPr/>
                    <a:lstStyle/>
                    <a:p>
                      <a:r>
                        <a:rPr lang="nb-NO" sz="1200" dirty="0"/>
                        <a:t>Ja- oftest</a:t>
                      </a:r>
                    </a:p>
                  </a:txBody>
                  <a:tcPr/>
                </a:tc>
                <a:tc>
                  <a:txBody>
                    <a:bodyPr/>
                    <a:lstStyle/>
                    <a:p>
                      <a:r>
                        <a:rPr lang="nb-NO" sz="1200" dirty="0"/>
                        <a:t>Nei- aldri</a:t>
                      </a:r>
                    </a:p>
                  </a:txBody>
                  <a:tcPr/>
                </a:tc>
                <a:tc>
                  <a:txBody>
                    <a:bodyPr/>
                    <a:lstStyle/>
                    <a:p>
                      <a:r>
                        <a:rPr lang="nb-NO" sz="1200" dirty="0"/>
                        <a:t>Nei- sjelden</a:t>
                      </a:r>
                    </a:p>
                  </a:txBody>
                  <a:tcPr/>
                </a:tc>
                <a:extLst>
                  <a:ext uri="{0D108BD9-81ED-4DB2-BD59-A6C34878D82A}">
                    <a16:rowId xmlns:a16="http://schemas.microsoft.com/office/drawing/2014/main" val="2378327323"/>
                  </a:ext>
                </a:extLst>
              </a:tr>
              <a:tr h="516813">
                <a:tc>
                  <a:txBody>
                    <a:bodyPr/>
                    <a:lstStyle/>
                    <a:p>
                      <a:r>
                        <a:rPr lang="nb-NO" sz="1200" dirty="0"/>
                        <a:t>Blir alle barn lagt merke til i like stor grad, uavhengig av type personlighet? ( utadvendt / innadvendt)</a:t>
                      </a: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862050091"/>
                  </a:ext>
                </a:extLst>
              </a:tr>
              <a:tr h="419193">
                <a:tc>
                  <a:txBody>
                    <a:bodyPr/>
                    <a:lstStyle/>
                    <a:p>
                      <a:r>
                        <a:rPr lang="nb-NO" sz="1200" dirty="0"/>
                        <a:t>Opptrer vi ansatte anerkjennende og støttende i forhold til barns initiativ?</a:t>
                      </a: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3938528524"/>
                  </a:ext>
                </a:extLst>
              </a:tr>
              <a:tr h="419193">
                <a:tc>
                  <a:txBody>
                    <a:bodyPr/>
                    <a:lstStyle/>
                    <a:p>
                      <a:r>
                        <a:rPr lang="nb-NO" sz="1200" dirty="0"/>
                        <a:t>Får noen barn stadig positiv oppmerksomhet fra oss ansatte – mer enn andre barn?</a:t>
                      </a: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69696464"/>
                  </a:ext>
                </a:extLst>
              </a:tr>
              <a:tr h="419193">
                <a:tc>
                  <a:txBody>
                    <a:bodyPr/>
                    <a:lstStyle/>
                    <a:p>
                      <a:r>
                        <a:rPr lang="nb-NO" sz="1200" dirty="0"/>
                        <a:t>Får noen barn stadig mer negativ oppmerksomhet fra oss ansatte – mer enn andre barn?</a:t>
                      </a: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4012049190"/>
                  </a:ext>
                </a:extLst>
              </a:tr>
              <a:tr h="516813">
                <a:tc>
                  <a:txBody>
                    <a:bodyPr/>
                    <a:lstStyle/>
                    <a:p>
                      <a:r>
                        <a:rPr lang="nb-NO" sz="1200" dirty="0"/>
                        <a:t>Er det noen barn i gruppen som vi ansatte tar mer kontakt med – finner på flere aktiviteter med enn andre barn?</a:t>
                      </a: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464777378"/>
                  </a:ext>
                </a:extLst>
              </a:tr>
              <a:tr h="516813">
                <a:tc>
                  <a:txBody>
                    <a:bodyPr/>
                    <a:lstStyle/>
                    <a:p>
                      <a:r>
                        <a:rPr lang="nb-NO" sz="1200" dirty="0"/>
                        <a:t>Har det etablert seg et «Mønster» i at vi ansatte har lettere for å tro på noen barns forklaringer på konflikter enn andre barn i gruppen?</a:t>
                      </a:r>
                    </a:p>
                  </a:txBody>
                  <a:tcPr/>
                </a:tc>
                <a:tc>
                  <a:txBody>
                    <a:bodyPr/>
                    <a:lstStyle/>
                    <a:p>
                      <a:endParaRPr lang="nb-NO" sz="1200" dirty="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96891336"/>
                  </a:ext>
                </a:extLst>
              </a:tr>
              <a:tr h="516813">
                <a:tc>
                  <a:txBody>
                    <a:bodyPr/>
                    <a:lstStyle/>
                    <a:p>
                      <a:r>
                        <a:rPr lang="nb-NO" sz="1200" dirty="0"/>
                        <a:t>Er det noen barn i gruppen som vi ansatte tar lite kontakt med  - og sjelden tar initiativ til aktiviteter med? I så fall hvem – følg opp med tiltak)</a:t>
                      </a:r>
                    </a:p>
                  </a:txBody>
                  <a:tcPr/>
                </a:tc>
                <a:tc>
                  <a:txBody>
                    <a:bodyPr/>
                    <a:lstStyle/>
                    <a:p>
                      <a:endParaRPr lang="nb-NO" sz="1200" dirty="0"/>
                    </a:p>
                  </a:txBody>
                  <a:tcPr/>
                </a:tc>
                <a:tc>
                  <a:txBody>
                    <a:bodyPr/>
                    <a:lstStyle/>
                    <a:p>
                      <a:endParaRPr lang="nb-NO" sz="1200" dirty="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129052202"/>
                  </a:ext>
                </a:extLst>
              </a:tr>
              <a:tr h="516813">
                <a:tc>
                  <a:txBody>
                    <a:bodyPr/>
                    <a:lstStyle/>
                    <a:p>
                      <a:r>
                        <a:rPr lang="nb-NO" sz="1200" dirty="0"/>
                        <a:t>Klarer vi å involvere alle barna i felleskapet – </a:t>
                      </a:r>
                      <a:r>
                        <a:rPr lang="nb-NO" sz="1200" dirty="0" err="1"/>
                        <a:t>f.eks</a:t>
                      </a:r>
                      <a:r>
                        <a:rPr lang="nb-NO" sz="1200" dirty="0"/>
                        <a:t> på turer, i samlingsstunden eller i samtaler rundt måltidet? </a:t>
                      </a:r>
                    </a:p>
                  </a:txBody>
                  <a:tcPr/>
                </a:tc>
                <a:tc>
                  <a:txBody>
                    <a:bodyPr/>
                    <a:lstStyle/>
                    <a:p>
                      <a:endParaRPr lang="nb-NO" sz="1200"/>
                    </a:p>
                  </a:txBody>
                  <a:tcPr/>
                </a:tc>
                <a:tc>
                  <a:txBody>
                    <a:bodyPr/>
                    <a:lstStyle/>
                    <a:p>
                      <a:endParaRPr lang="nb-NO" sz="1200" dirty="0"/>
                    </a:p>
                  </a:txBody>
                  <a:tcPr/>
                </a:tc>
                <a:tc>
                  <a:txBody>
                    <a:bodyPr/>
                    <a:lstStyle/>
                    <a:p>
                      <a:endParaRPr lang="nb-NO" sz="1200" dirty="0"/>
                    </a:p>
                  </a:txBody>
                  <a:tcPr/>
                </a:tc>
                <a:tc>
                  <a:txBody>
                    <a:bodyPr/>
                    <a:lstStyle/>
                    <a:p>
                      <a:endParaRPr lang="nb-NO" sz="1200"/>
                    </a:p>
                  </a:txBody>
                  <a:tcPr/>
                </a:tc>
                <a:extLst>
                  <a:ext uri="{0D108BD9-81ED-4DB2-BD59-A6C34878D82A}">
                    <a16:rowId xmlns:a16="http://schemas.microsoft.com/office/drawing/2014/main" val="3870822260"/>
                  </a:ext>
                </a:extLst>
              </a:tr>
              <a:tr h="516813">
                <a:tc>
                  <a:txBody>
                    <a:bodyPr/>
                    <a:lstStyle/>
                    <a:p>
                      <a:r>
                        <a:rPr lang="nb-NO" sz="1200" dirty="0"/>
                        <a:t>Har vi ansatte større tålmodighet med enkelte barn i gruppen enn andre, når det gjelder å følge dem opp/gi hjelp?</a:t>
                      </a:r>
                    </a:p>
                  </a:txBody>
                  <a:tcPr/>
                </a:tc>
                <a:tc>
                  <a:txBody>
                    <a:bodyPr/>
                    <a:lstStyle/>
                    <a:p>
                      <a:endParaRPr lang="nb-NO" sz="1200"/>
                    </a:p>
                  </a:txBody>
                  <a:tcPr/>
                </a:tc>
                <a:tc>
                  <a:txBody>
                    <a:bodyPr/>
                    <a:lstStyle/>
                    <a:p>
                      <a:endParaRPr lang="nb-NO" sz="1200"/>
                    </a:p>
                  </a:txBody>
                  <a:tcPr/>
                </a:tc>
                <a:tc>
                  <a:txBody>
                    <a:bodyPr/>
                    <a:lstStyle/>
                    <a:p>
                      <a:endParaRPr lang="nb-NO" sz="1200" dirty="0"/>
                    </a:p>
                  </a:txBody>
                  <a:tcPr/>
                </a:tc>
                <a:tc>
                  <a:txBody>
                    <a:bodyPr/>
                    <a:lstStyle/>
                    <a:p>
                      <a:endParaRPr lang="nb-NO" sz="1200"/>
                    </a:p>
                  </a:txBody>
                  <a:tcPr/>
                </a:tc>
                <a:extLst>
                  <a:ext uri="{0D108BD9-81ED-4DB2-BD59-A6C34878D82A}">
                    <a16:rowId xmlns:a16="http://schemas.microsoft.com/office/drawing/2014/main" val="3056570751"/>
                  </a:ext>
                </a:extLst>
              </a:tr>
              <a:tr h="419193">
                <a:tc>
                  <a:txBody>
                    <a:bodyPr/>
                    <a:lstStyle/>
                    <a:p>
                      <a:r>
                        <a:rPr lang="nb-NO" sz="1200" dirty="0"/>
                        <a:t>Blir noen barn raskere avbrutt eller avvist av oss ansatte enn andre når vi blir kontaktet?</a:t>
                      </a:r>
                    </a:p>
                  </a:txBody>
                  <a:tcPr/>
                </a:tc>
                <a:tc>
                  <a:txBody>
                    <a:bodyPr/>
                    <a:lstStyle/>
                    <a:p>
                      <a:endParaRPr lang="nb-NO" sz="1200"/>
                    </a:p>
                  </a:txBody>
                  <a:tcPr/>
                </a:tc>
                <a:tc>
                  <a:txBody>
                    <a:bodyPr/>
                    <a:lstStyle/>
                    <a:p>
                      <a:endParaRPr lang="nb-NO" sz="1200"/>
                    </a:p>
                  </a:txBody>
                  <a:tcPr/>
                </a:tc>
                <a:tc>
                  <a:txBody>
                    <a:bodyPr/>
                    <a:lstStyle/>
                    <a:p>
                      <a:endParaRPr lang="nb-NO" sz="1200" dirty="0"/>
                    </a:p>
                  </a:txBody>
                  <a:tcPr/>
                </a:tc>
                <a:tc>
                  <a:txBody>
                    <a:bodyPr/>
                    <a:lstStyle/>
                    <a:p>
                      <a:endParaRPr lang="nb-NO" sz="1200" dirty="0"/>
                    </a:p>
                  </a:txBody>
                  <a:tcPr/>
                </a:tc>
                <a:extLst>
                  <a:ext uri="{0D108BD9-81ED-4DB2-BD59-A6C34878D82A}">
                    <a16:rowId xmlns:a16="http://schemas.microsoft.com/office/drawing/2014/main" val="3053485701"/>
                  </a:ext>
                </a:extLst>
              </a:tr>
            </a:tbl>
          </a:graphicData>
        </a:graphic>
      </p:graphicFrame>
    </p:spTree>
    <p:extLst>
      <p:ext uri="{BB962C8B-B14F-4D97-AF65-F5344CB8AC3E}">
        <p14:creationId xmlns:p14="http://schemas.microsoft.com/office/powerpoint/2010/main" val="403563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356694-3CBB-4E2E-9C51-8141D95DF93D}"/>
              </a:ext>
            </a:extLst>
          </p:cNvPr>
          <p:cNvSpPr>
            <a:spLocks noGrp="1"/>
          </p:cNvSpPr>
          <p:nvPr>
            <p:ph type="title"/>
          </p:nvPr>
        </p:nvSpPr>
        <p:spPr/>
        <p:txBody>
          <a:bodyPr>
            <a:normAutofit/>
          </a:bodyPr>
          <a:lstStyle/>
          <a:p>
            <a:r>
              <a:rPr lang="nb-NO" sz="2400" b="1" dirty="0"/>
              <a:t>Sjekkliste 2. Barnehagens oppvekstmiljø – Miljøet i barnehage</a:t>
            </a:r>
          </a:p>
        </p:txBody>
      </p:sp>
      <p:graphicFrame>
        <p:nvGraphicFramePr>
          <p:cNvPr id="4" name="Tabell 4">
            <a:extLst>
              <a:ext uri="{FF2B5EF4-FFF2-40B4-BE49-F238E27FC236}">
                <a16:creationId xmlns:a16="http://schemas.microsoft.com/office/drawing/2014/main" id="{46032BB5-B895-4477-9883-62996F807D08}"/>
              </a:ext>
            </a:extLst>
          </p:cNvPr>
          <p:cNvGraphicFramePr>
            <a:graphicFrameLocks noGrp="1"/>
          </p:cNvGraphicFramePr>
          <p:nvPr>
            <p:ph idx="1"/>
            <p:extLst>
              <p:ext uri="{D42A27DB-BD31-4B8C-83A1-F6EECF244321}">
                <p14:modId xmlns:p14="http://schemas.microsoft.com/office/powerpoint/2010/main" val="1766616082"/>
              </p:ext>
            </p:extLst>
          </p:nvPr>
        </p:nvGraphicFramePr>
        <p:xfrm>
          <a:off x="1104900" y="1920240"/>
          <a:ext cx="10050463" cy="4856479"/>
        </p:xfrm>
        <a:graphic>
          <a:graphicData uri="http://schemas.openxmlformats.org/drawingml/2006/table">
            <a:tbl>
              <a:tblPr firstRow="1" bandRow="1">
                <a:tableStyleId>{5C22544A-7EE6-4342-B048-85BDC9FD1C3A}</a:tableStyleId>
              </a:tblPr>
              <a:tblGrid>
                <a:gridCol w="5890260">
                  <a:extLst>
                    <a:ext uri="{9D8B030D-6E8A-4147-A177-3AD203B41FA5}">
                      <a16:colId xmlns:a16="http://schemas.microsoft.com/office/drawing/2014/main" val="56905914"/>
                    </a:ext>
                  </a:extLst>
                </a:gridCol>
                <a:gridCol w="960120">
                  <a:extLst>
                    <a:ext uri="{9D8B030D-6E8A-4147-A177-3AD203B41FA5}">
                      <a16:colId xmlns:a16="http://schemas.microsoft.com/office/drawing/2014/main" val="2971382324"/>
                    </a:ext>
                  </a:extLst>
                </a:gridCol>
                <a:gridCol w="1104900">
                  <a:extLst>
                    <a:ext uri="{9D8B030D-6E8A-4147-A177-3AD203B41FA5}">
                      <a16:colId xmlns:a16="http://schemas.microsoft.com/office/drawing/2014/main" val="1386678906"/>
                    </a:ext>
                  </a:extLst>
                </a:gridCol>
                <a:gridCol w="1005840">
                  <a:extLst>
                    <a:ext uri="{9D8B030D-6E8A-4147-A177-3AD203B41FA5}">
                      <a16:colId xmlns:a16="http://schemas.microsoft.com/office/drawing/2014/main" val="1449371744"/>
                    </a:ext>
                  </a:extLst>
                </a:gridCol>
                <a:gridCol w="1089343">
                  <a:extLst>
                    <a:ext uri="{9D8B030D-6E8A-4147-A177-3AD203B41FA5}">
                      <a16:colId xmlns:a16="http://schemas.microsoft.com/office/drawing/2014/main" val="3554145760"/>
                    </a:ext>
                  </a:extLst>
                </a:gridCol>
              </a:tblGrid>
              <a:tr h="385770">
                <a:tc>
                  <a:txBody>
                    <a:bodyPr/>
                    <a:lstStyle/>
                    <a:p>
                      <a:r>
                        <a:rPr lang="nb-NO" dirty="0"/>
                        <a:t>Spørsmål</a:t>
                      </a:r>
                    </a:p>
                  </a:txBody>
                  <a:tcPr/>
                </a:tc>
                <a:tc>
                  <a:txBody>
                    <a:bodyPr/>
                    <a:lstStyle/>
                    <a:p>
                      <a:r>
                        <a:rPr lang="nb-NO" sz="1400" dirty="0"/>
                        <a:t>Ja-alltid</a:t>
                      </a:r>
                    </a:p>
                  </a:txBody>
                  <a:tcPr/>
                </a:tc>
                <a:tc>
                  <a:txBody>
                    <a:bodyPr/>
                    <a:lstStyle/>
                    <a:p>
                      <a:r>
                        <a:rPr lang="nb-NO" sz="1400" dirty="0"/>
                        <a:t>Ja -oftest</a:t>
                      </a:r>
                    </a:p>
                  </a:txBody>
                  <a:tcPr/>
                </a:tc>
                <a:tc>
                  <a:txBody>
                    <a:bodyPr/>
                    <a:lstStyle/>
                    <a:p>
                      <a:r>
                        <a:rPr lang="nb-NO" sz="1400" dirty="0"/>
                        <a:t>Nei-aldri</a:t>
                      </a:r>
                    </a:p>
                  </a:txBody>
                  <a:tcPr/>
                </a:tc>
                <a:tc>
                  <a:txBody>
                    <a:bodyPr/>
                    <a:lstStyle/>
                    <a:p>
                      <a:r>
                        <a:rPr lang="nb-NO" sz="1400" dirty="0"/>
                        <a:t>Nei-sjelden</a:t>
                      </a:r>
                    </a:p>
                  </a:txBody>
                  <a:tcPr/>
                </a:tc>
                <a:extLst>
                  <a:ext uri="{0D108BD9-81ED-4DB2-BD59-A6C34878D82A}">
                    <a16:rowId xmlns:a16="http://schemas.microsoft.com/office/drawing/2014/main" val="572714413"/>
                  </a:ext>
                </a:extLst>
              </a:tr>
              <a:tr h="665850">
                <a:tc>
                  <a:txBody>
                    <a:bodyPr/>
                    <a:lstStyle/>
                    <a:p>
                      <a:r>
                        <a:rPr lang="nb-NO" dirty="0"/>
                        <a:t>Er miljøet i vår barnehage preget av gjensidig omsorg, kjærlighet,  varme, respekt og anerkjennelse?</a:t>
                      </a:r>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555306302"/>
                  </a:ext>
                </a:extLst>
              </a:tr>
              <a:tr h="665850">
                <a:tc>
                  <a:txBody>
                    <a:bodyPr/>
                    <a:lstStyle/>
                    <a:p>
                      <a:r>
                        <a:rPr lang="nb-NO" dirty="0"/>
                        <a:t>Har vi en trygg og god tone i barnehagen preget av humor, latter/glede, oppmuntring, støtte og spontanitet?</a:t>
                      </a:r>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740788294"/>
                  </a:ext>
                </a:extLst>
              </a:tr>
              <a:tr h="951215">
                <a:tc>
                  <a:txBody>
                    <a:bodyPr/>
                    <a:lstStyle/>
                    <a:p>
                      <a:r>
                        <a:rPr lang="nb-NO" dirty="0"/>
                        <a:t>Er samspillet mellom barna preget av likeverdighet og jevn balanse mellom hvem som bestemmer og hvem som til enhver tid får være med i lek, aktivitet, hjemmebesøk?</a:t>
                      </a:r>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2559067017"/>
                  </a:ext>
                </a:extLst>
              </a:tr>
              <a:tr h="951215">
                <a:tc>
                  <a:txBody>
                    <a:bodyPr/>
                    <a:lstStyle/>
                    <a:p>
                      <a:r>
                        <a:rPr lang="nb-NO" dirty="0"/>
                        <a:t>Er alle ansatte bevisst på at barn ikke alltid klarer å skille spøk / ironi ( bevisst forhold til å ikke bruke ironi rundt barnet) ( ler vi «med» og ikke «av» barn og hverandre?)</a:t>
                      </a:r>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676951355"/>
                  </a:ext>
                </a:extLst>
              </a:tr>
              <a:tr h="1236579">
                <a:tc>
                  <a:txBody>
                    <a:bodyPr/>
                    <a:lstStyle/>
                    <a:p>
                      <a:r>
                        <a:rPr lang="nb-NO" dirty="0"/>
                        <a:t>Er miljøet vårt preget av oppmerksomhet, tilstedeværelse, lydhørhet og interesse overfor barnas innspill, uttrykk, ønsker og behov? (Får barna som regel aktivt medvirke og medbestemme i sin hverdag?) </a:t>
                      </a:r>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1070477624"/>
                  </a:ext>
                </a:extLst>
              </a:tr>
            </a:tbl>
          </a:graphicData>
        </a:graphic>
      </p:graphicFrame>
    </p:spTree>
    <p:extLst>
      <p:ext uri="{BB962C8B-B14F-4D97-AF65-F5344CB8AC3E}">
        <p14:creationId xmlns:p14="http://schemas.microsoft.com/office/powerpoint/2010/main" val="4241462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8DF6394-15EA-44A7-BE9D-CFB63E014FBB}"/>
              </a:ext>
            </a:extLst>
          </p:cNvPr>
          <p:cNvSpPr>
            <a:spLocks noGrp="1"/>
          </p:cNvSpPr>
          <p:nvPr>
            <p:ph type="title"/>
          </p:nvPr>
        </p:nvSpPr>
        <p:spPr/>
        <p:txBody>
          <a:bodyPr/>
          <a:lstStyle/>
          <a:p>
            <a:r>
              <a:rPr lang="nb-NO" dirty="0">
                <a:latin typeface="Arial Nova" panose="020B0504020202020204" pitchFamily="34" charset="0"/>
              </a:rPr>
              <a:t>Litteraturliste, </a:t>
            </a:r>
            <a:r>
              <a:rPr lang="nb-NO" sz="3200" dirty="0">
                <a:latin typeface="Arial Nova" panose="020B0504020202020204" pitchFamily="34" charset="0"/>
              </a:rPr>
              <a:t>anbefalte bøker for voksne og barn</a:t>
            </a:r>
          </a:p>
        </p:txBody>
      </p:sp>
      <p:sp>
        <p:nvSpPr>
          <p:cNvPr id="5" name="Plassholder for tekst 4">
            <a:extLst>
              <a:ext uri="{FF2B5EF4-FFF2-40B4-BE49-F238E27FC236}">
                <a16:creationId xmlns:a16="http://schemas.microsoft.com/office/drawing/2014/main" id="{C0078CAC-A812-4340-A756-C2AF8D2BFA27}"/>
              </a:ext>
            </a:extLst>
          </p:cNvPr>
          <p:cNvSpPr>
            <a:spLocks noGrp="1"/>
          </p:cNvSpPr>
          <p:nvPr>
            <p:ph type="body" idx="1"/>
          </p:nvPr>
        </p:nvSpPr>
        <p:spPr>
          <a:xfrm>
            <a:off x="1097280" y="2057400"/>
            <a:ext cx="4639736" cy="372035"/>
          </a:xfrm>
        </p:spPr>
        <p:txBody>
          <a:bodyPr>
            <a:normAutofit fontScale="92500" lnSpcReduction="20000"/>
          </a:bodyPr>
          <a:lstStyle/>
          <a:p>
            <a:r>
              <a:rPr lang="nb-NO" b="1" dirty="0">
                <a:latin typeface="Arial Nova" panose="020B0504020202020204" pitchFamily="34" charset="0"/>
              </a:rPr>
              <a:t>For de voksne</a:t>
            </a:r>
          </a:p>
        </p:txBody>
      </p:sp>
      <p:sp>
        <p:nvSpPr>
          <p:cNvPr id="6" name="Plassholder for innhold 5">
            <a:extLst>
              <a:ext uri="{FF2B5EF4-FFF2-40B4-BE49-F238E27FC236}">
                <a16:creationId xmlns:a16="http://schemas.microsoft.com/office/drawing/2014/main" id="{76978BCF-8178-434C-93AB-18C2DFC6AF56}"/>
              </a:ext>
            </a:extLst>
          </p:cNvPr>
          <p:cNvSpPr>
            <a:spLocks noGrp="1"/>
          </p:cNvSpPr>
          <p:nvPr>
            <p:ph sz="half" idx="2"/>
          </p:nvPr>
        </p:nvSpPr>
        <p:spPr>
          <a:xfrm>
            <a:off x="1097280" y="2429436"/>
            <a:ext cx="4639736" cy="3439660"/>
          </a:xfrm>
        </p:spPr>
        <p:txBody>
          <a:bodyPr>
            <a:normAutofit/>
          </a:bodyPr>
          <a:lstStyle/>
          <a:p>
            <a:pPr>
              <a:spcBef>
                <a:spcPts val="0"/>
              </a:spcBef>
              <a:spcAft>
                <a:spcPts val="0"/>
              </a:spcAft>
              <a:buFont typeface="Wingdings" panose="05000000000000000000" pitchFamily="2" charset="2"/>
              <a:buChar char="§"/>
            </a:pPr>
            <a:r>
              <a:rPr lang="nb-NO" sz="1400" dirty="0">
                <a:latin typeface="Arial Nova" panose="020B0504020202020204" pitchFamily="34" charset="0"/>
              </a:rPr>
              <a:t> Pål Roland mfl. Mobbing i barnehagen </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Kari </a:t>
            </a:r>
            <a:r>
              <a:rPr lang="nb-NO" sz="1400" dirty="0" err="1">
                <a:latin typeface="Arial Nova" panose="020B0504020202020204" pitchFamily="34" charset="0"/>
              </a:rPr>
              <a:t>Lamer</a:t>
            </a:r>
            <a:r>
              <a:rPr lang="nb-NO" sz="1400" dirty="0">
                <a:latin typeface="Arial Nova" panose="020B0504020202020204" pitchFamily="34" charset="0"/>
              </a:rPr>
              <a:t>: Sosial Kompetanse.</a:t>
            </a:r>
          </a:p>
          <a:p>
            <a:pPr marL="0" indent="0">
              <a:spcBef>
                <a:spcPts val="0"/>
              </a:spcBef>
              <a:spcAft>
                <a:spcPts val="0"/>
              </a:spcAft>
              <a:buNone/>
            </a:pPr>
            <a:r>
              <a:rPr lang="nb-NO" sz="1400" dirty="0">
                <a:latin typeface="Arial Nova" panose="020B0504020202020204" pitchFamily="34" charset="0"/>
              </a:rPr>
              <a:t>  Teoribok, håndbok.</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a:t>
            </a:r>
            <a:r>
              <a:rPr lang="nb-NO" sz="1400" dirty="0" err="1">
                <a:latin typeface="Arial Nova" panose="020B0504020202020204" pitchFamily="34" charset="0"/>
              </a:rPr>
              <a:t>Myrna</a:t>
            </a:r>
            <a:r>
              <a:rPr lang="nb-NO" sz="1400" dirty="0">
                <a:latin typeface="Arial Nova" panose="020B0504020202020204" pitchFamily="34" charset="0"/>
              </a:rPr>
              <a:t> B. </a:t>
            </a:r>
            <a:r>
              <a:rPr lang="nb-NO" sz="1400" dirty="0" err="1">
                <a:latin typeface="Arial Nova" panose="020B0504020202020204" pitchFamily="34" charset="0"/>
              </a:rPr>
              <a:t>Shure</a:t>
            </a:r>
            <a:r>
              <a:rPr lang="nb-NO" sz="1400" dirty="0">
                <a:latin typeface="Arial Nova" panose="020B0504020202020204" pitchFamily="34" charset="0"/>
              </a:rPr>
              <a:t>: JEEP (i </a:t>
            </a:r>
            <a:r>
              <a:rPr lang="nb-NO" sz="1400" dirty="0" err="1">
                <a:latin typeface="Arial Nova" panose="020B0504020202020204" pitchFamily="34" charset="0"/>
              </a:rPr>
              <a:t>can</a:t>
            </a:r>
            <a:r>
              <a:rPr lang="nb-NO" sz="1400" dirty="0">
                <a:latin typeface="Arial Nova" panose="020B0504020202020204" pitchFamily="34" charset="0"/>
              </a:rPr>
              <a:t> problem </a:t>
            </a:r>
            <a:r>
              <a:rPr lang="nb-NO" sz="1400" dirty="0" err="1">
                <a:latin typeface="Arial Nova" panose="020B0504020202020204" pitchFamily="34" charset="0"/>
              </a:rPr>
              <a:t>solve</a:t>
            </a:r>
            <a:r>
              <a:rPr lang="nb-NO" sz="1400" dirty="0">
                <a:latin typeface="Arial Nova" panose="020B0504020202020204" pitchFamily="34" charset="0"/>
              </a:rPr>
              <a:t>)</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Berit Bae: Det interessante i det alminnelige </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Reidar Pettersen: Mobbing i barnehagen, 1997</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Jesper Juul: Det kompetente barn </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Jesper Juul: Fra lydighet til ansvarlighet </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Jesper Juul: Diverse videoer </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a:t>
            </a:r>
            <a:r>
              <a:rPr lang="nb-NO" sz="1400" dirty="0" err="1">
                <a:latin typeface="Arial Nova" panose="020B0504020202020204" pitchFamily="34" charset="0"/>
              </a:rPr>
              <a:t>Barne</a:t>
            </a:r>
            <a:r>
              <a:rPr lang="nb-NO" sz="1400" dirty="0">
                <a:latin typeface="Arial Nova" panose="020B0504020202020204" pitchFamily="34" charset="0"/>
              </a:rPr>
              <a:t> og </a:t>
            </a:r>
            <a:r>
              <a:rPr lang="nb-NO" sz="1400" dirty="0" err="1">
                <a:latin typeface="Arial Nova" panose="020B0504020202020204" pitchFamily="34" charset="0"/>
              </a:rPr>
              <a:t>fam.dept</a:t>
            </a:r>
            <a:r>
              <a:rPr lang="nb-NO" sz="1400" dirty="0">
                <a:latin typeface="Arial Nova" panose="020B0504020202020204" pitchFamily="34" charset="0"/>
              </a:rPr>
              <a:t>. 2002: Mobbing i barnehagen</a:t>
            </a:r>
          </a:p>
          <a:p>
            <a:pPr>
              <a:spcBef>
                <a:spcPts val="0"/>
              </a:spcBef>
              <a:spcAft>
                <a:spcPts val="0"/>
              </a:spcAft>
              <a:buFont typeface="Wingdings" panose="05000000000000000000" pitchFamily="2" charset="2"/>
              <a:buChar char="§"/>
            </a:pPr>
            <a:r>
              <a:rPr lang="nb-NO" sz="1400" dirty="0">
                <a:latin typeface="Arial Nova" panose="020B0504020202020204" pitchFamily="34" charset="0"/>
              </a:rPr>
              <a:t> Kari </a:t>
            </a:r>
            <a:r>
              <a:rPr lang="nb-NO" sz="1400" dirty="0" err="1">
                <a:latin typeface="Arial Nova" panose="020B0504020202020204" pitchFamily="34" charset="0"/>
              </a:rPr>
              <a:t>Pape</a:t>
            </a:r>
            <a:r>
              <a:rPr lang="nb-NO" sz="1400" dirty="0">
                <a:latin typeface="Arial Nova" panose="020B0504020202020204" pitchFamily="34" charset="0"/>
              </a:rPr>
              <a:t>: Fra ord til handling – fra handling til ord</a:t>
            </a:r>
          </a:p>
        </p:txBody>
      </p:sp>
      <p:sp>
        <p:nvSpPr>
          <p:cNvPr id="7" name="Plassholder for tekst 6">
            <a:extLst>
              <a:ext uri="{FF2B5EF4-FFF2-40B4-BE49-F238E27FC236}">
                <a16:creationId xmlns:a16="http://schemas.microsoft.com/office/drawing/2014/main" id="{AD7632EA-0B42-4308-A02F-DFED4D77D23A}"/>
              </a:ext>
            </a:extLst>
          </p:cNvPr>
          <p:cNvSpPr>
            <a:spLocks noGrp="1"/>
          </p:cNvSpPr>
          <p:nvPr>
            <p:ph type="body" sz="quarter" idx="3"/>
          </p:nvPr>
        </p:nvSpPr>
        <p:spPr>
          <a:xfrm>
            <a:off x="6515944" y="2057400"/>
            <a:ext cx="4639736" cy="372035"/>
          </a:xfrm>
        </p:spPr>
        <p:txBody>
          <a:bodyPr>
            <a:normAutofit fontScale="92500" lnSpcReduction="20000"/>
          </a:bodyPr>
          <a:lstStyle/>
          <a:p>
            <a:r>
              <a:rPr lang="nb-NO" b="1" dirty="0">
                <a:latin typeface="Arial Nova" panose="020B0504020202020204" pitchFamily="34" charset="0"/>
              </a:rPr>
              <a:t>For barna</a:t>
            </a:r>
          </a:p>
        </p:txBody>
      </p:sp>
      <p:sp>
        <p:nvSpPr>
          <p:cNvPr id="8" name="Plassholder for innhold 7">
            <a:extLst>
              <a:ext uri="{FF2B5EF4-FFF2-40B4-BE49-F238E27FC236}">
                <a16:creationId xmlns:a16="http://schemas.microsoft.com/office/drawing/2014/main" id="{9C7D3164-59B5-487A-8748-41C37A31F8D1}"/>
              </a:ext>
            </a:extLst>
          </p:cNvPr>
          <p:cNvSpPr>
            <a:spLocks noGrp="1"/>
          </p:cNvSpPr>
          <p:nvPr>
            <p:ph sz="quarter" idx="4"/>
          </p:nvPr>
        </p:nvSpPr>
        <p:spPr>
          <a:xfrm>
            <a:off x="6515944" y="2429435"/>
            <a:ext cx="4639736" cy="3439660"/>
          </a:xfrm>
        </p:spPr>
        <p:txBody>
          <a:bodyPr>
            <a:normAutofit/>
          </a:bodyPr>
          <a:lstStyle/>
          <a:p>
            <a:pPr>
              <a:spcBef>
                <a:spcPts val="0"/>
              </a:spcBef>
              <a:spcAft>
                <a:spcPts val="0"/>
              </a:spcAft>
              <a:buFont typeface="Arial" panose="020B0604020202020204" pitchFamily="34" charset="0"/>
              <a:buChar char="•"/>
            </a:pPr>
            <a:r>
              <a:rPr lang="nb-NO" sz="1200" dirty="0"/>
              <a:t>Tor Åge Bringsværd: Karsten liker å danse </a:t>
            </a:r>
          </a:p>
          <a:p>
            <a:pPr>
              <a:spcBef>
                <a:spcPts val="0"/>
              </a:spcBef>
              <a:spcAft>
                <a:spcPts val="0"/>
              </a:spcAft>
              <a:buFont typeface="Arial" panose="020B0604020202020204" pitchFamily="34" charset="0"/>
              <a:buChar char="•"/>
            </a:pPr>
            <a:r>
              <a:rPr lang="nb-NO" sz="1200" dirty="0"/>
              <a:t>Tor Åge Bringsværd: Ruffen – sjøormen som ikke kunne svømme </a:t>
            </a:r>
          </a:p>
          <a:p>
            <a:pPr>
              <a:spcBef>
                <a:spcPts val="0"/>
              </a:spcBef>
              <a:spcAft>
                <a:spcPts val="0"/>
              </a:spcAft>
              <a:buFont typeface="Arial" panose="020B0604020202020204" pitchFamily="34" charset="0"/>
              <a:buChar char="•"/>
            </a:pPr>
            <a:r>
              <a:rPr lang="nb-NO" sz="1200" dirty="0"/>
              <a:t>Tone Lie </a:t>
            </a:r>
            <a:r>
              <a:rPr lang="nb-NO" sz="1200" dirty="0" err="1"/>
              <a:t>Bøttinger</a:t>
            </a:r>
            <a:r>
              <a:rPr lang="nb-NO" sz="1200" dirty="0"/>
              <a:t>: Min storebror apen </a:t>
            </a:r>
          </a:p>
          <a:p>
            <a:pPr>
              <a:spcBef>
                <a:spcPts val="0"/>
              </a:spcBef>
              <a:spcAft>
                <a:spcPts val="0"/>
              </a:spcAft>
              <a:buFont typeface="Arial" panose="020B0604020202020204" pitchFamily="34" charset="0"/>
              <a:buChar char="•"/>
            </a:pPr>
            <a:r>
              <a:rPr lang="nb-NO" sz="1200" dirty="0"/>
              <a:t>Paul Leer Salvesen: Fy Fabian </a:t>
            </a:r>
          </a:p>
          <a:p>
            <a:pPr>
              <a:spcBef>
                <a:spcPts val="0"/>
              </a:spcBef>
              <a:spcAft>
                <a:spcPts val="0"/>
              </a:spcAft>
              <a:buFont typeface="Arial" panose="020B0604020202020204" pitchFamily="34" charset="0"/>
              <a:buChar char="•"/>
            </a:pPr>
            <a:r>
              <a:rPr lang="nb-NO" sz="1200" dirty="0"/>
              <a:t>Ann De </a:t>
            </a:r>
            <a:r>
              <a:rPr lang="nb-NO" sz="1200" dirty="0" err="1"/>
              <a:t>Bode</a:t>
            </a:r>
            <a:r>
              <a:rPr lang="nb-NO" sz="1200" dirty="0"/>
              <a:t>: Det er alltid meg de skal ta</a:t>
            </a:r>
          </a:p>
          <a:p>
            <a:pPr>
              <a:spcBef>
                <a:spcPts val="0"/>
              </a:spcBef>
              <a:spcAft>
                <a:spcPts val="0"/>
              </a:spcAft>
              <a:buFont typeface="Arial" panose="020B0604020202020204" pitchFamily="34" charset="0"/>
              <a:buChar char="•"/>
            </a:pPr>
            <a:r>
              <a:rPr lang="nb-NO" sz="1200" dirty="0"/>
              <a:t> Lena </a:t>
            </a:r>
            <a:r>
              <a:rPr lang="nb-NO" sz="1200" dirty="0" err="1"/>
              <a:t>Klefeldt</a:t>
            </a:r>
            <a:r>
              <a:rPr lang="nb-NO" sz="1200" dirty="0"/>
              <a:t>: Otto og </a:t>
            </a:r>
            <a:r>
              <a:rPr lang="nb-NO" sz="1200" dirty="0" err="1"/>
              <a:t>Joppa</a:t>
            </a:r>
            <a:endParaRPr lang="nb-NO" sz="1200" dirty="0"/>
          </a:p>
          <a:p>
            <a:pPr>
              <a:spcBef>
                <a:spcPts val="0"/>
              </a:spcBef>
              <a:spcAft>
                <a:spcPts val="0"/>
              </a:spcAft>
              <a:buFont typeface="Arial" panose="020B0604020202020204" pitchFamily="34" charset="0"/>
              <a:buChar char="•"/>
            </a:pPr>
            <a:r>
              <a:rPr lang="nb-NO" sz="1200" dirty="0"/>
              <a:t> Mats </a:t>
            </a:r>
            <a:r>
              <a:rPr lang="nb-NO" sz="1200" dirty="0" err="1"/>
              <a:t>Wànblad</a:t>
            </a:r>
            <a:r>
              <a:rPr lang="nb-NO" sz="1200" dirty="0"/>
              <a:t>: </a:t>
            </a:r>
            <a:r>
              <a:rPr lang="nb-NO" sz="1200" dirty="0" err="1"/>
              <a:t>Lilleving</a:t>
            </a:r>
            <a:r>
              <a:rPr lang="nb-NO" sz="1200" dirty="0"/>
              <a:t> </a:t>
            </a:r>
          </a:p>
          <a:p>
            <a:pPr>
              <a:spcBef>
                <a:spcPts val="0"/>
              </a:spcBef>
              <a:spcAft>
                <a:spcPts val="0"/>
              </a:spcAft>
              <a:buFont typeface="Arial" panose="020B0604020202020204" pitchFamily="34" charset="0"/>
              <a:buChar char="•"/>
            </a:pPr>
            <a:r>
              <a:rPr lang="nb-NO" sz="1200" dirty="0"/>
              <a:t>Ulf Nilsson: Den lille gutten og løven </a:t>
            </a:r>
          </a:p>
          <a:p>
            <a:pPr>
              <a:spcBef>
                <a:spcPts val="0"/>
              </a:spcBef>
              <a:spcAft>
                <a:spcPts val="0"/>
              </a:spcAft>
              <a:buFont typeface="Arial" panose="020B0604020202020204" pitchFamily="34" charset="0"/>
              <a:buChar char="•"/>
            </a:pPr>
            <a:r>
              <a:rPr lang="nb-NO" sz="1200" dirty="0"/>
              <a:t>Kari </a:t>
            </a:r>
            <a:r>
              <a:rPr lang="nb-NO" sz="1200" dirty="0" err="1"/>
              <a:t>Saanum</a:t>
            </a:r>
            <a:r>
              <a:rPr lang="nb-NO" sz="1200" dirty="0"/>
              <a:t>: Herr </a:t>
            </a:r>
            <a:r>
              <a:rPr lang="nb-NO" sz="1200" dirty="0" err="1"/>
              <a:t>Alkabars</a:t>
            </a:r>
            <a:r>
              <a:rPr lang="nb-NO" sz="1200" dirty="0"/>
              <a:t> nese </a:t>
            </a:r>
          </a:p>
          <a:p>
            <a:pPr>
              <a:spcBef>
                <a:spcPts val="0"/>
              </a:spcBef>
              <a:spcAft>
                <a:spcPts val="0"/>
              </a:spcAft>
              <a:buFont typeface="Arial" panose="020B0604020202020204" pitchFamily="34" charset="0"/>
              <a:buChar char="•"/>
            </a:pPr>
            <a:r>
              <a:rPr lang="nb-NO" sz="1200" dirty="0"/>
              <a:t>Gunn-Britt Sundstrøm: Gutten i supermanndrakten</a:t>
            </a:r>
          </a:p>
          <a:p>
            <a:pPr>
              <a:spcBef>
                <a:spcPts val="0"/>
              </a:spcBef>
              <a:spcAft>
                <a:spcPts val="0"/>
              </a:spcAft>
              <a:buFont typeface="Arial" panose="020B0604020202020204" pitchFamily="34" charset="0"/>
              <a:buChar char="•"/>
            </a:pPr>
            <a:r>
              <a:rPr lang="nb-NO" sz="1200" dirty="0"/>
              <a:t> HC Andersen: Den stygge andungen</a:t>
            </a:r>
          </a:p>
          <a:p>
            <a:pPr>
              <a:spcBef>
                <a:spcPts val="0"/>
              </a:spcBef>
              <a:spcAft>
                <a:spcPts val="0"/>
              </a:spcAft>
              <a:buFont typeface="Arial" panose="020B0604020202020204" pitchFamily="34" charset="0"/>
              <a:buChar char="•"/>
            </a:pPr>
            <a:r>
              <a:rPr lang="nb-NO" sz="1200" dirty="0"/>
              <a:t>Trond Brænne: Petter og månen</a:t>
            </a:r>
          </a:p>
          <a:p>
            <a:pPr>
              <a:spcBef>
                <a:spcPts val="0"/>
              </a:spcBef>
              <a:spcAft>
                <a:spcPts val="0"/>
              </a:spcAft>
              <a:buFont typeface="Arial" panose="020B0604020202020204" pitchFamily="34" charset="0"/>
              <a:buChar char="•"/>
            </a:pPr>
            <a:r>
              <a:rPr lang="nb-NO" sz="1200" dirty="0"/>
              <a:t>Gunilla </a:t>
            </a:r>
            <a:r>
              <a:rPr lang="nb-NO" sz="1200" dirty="0" err="1"/>
              <a:t>Bergstrøn</a:t>
            </a:r>
            <a:r>
              <a:rPr lang="nb-NO" sz="1200" dirty="0"/>
              <a:t>: Albert og udyret </a:t>
            </a:r>
          </a:p>
          <a:p>
            <a:pPr>
              <a:spcBef>
                <a:spcPts val="0"/>
              </a:spcBef>
              <a:spcAft>
                <a:spcPts val="0"/>
              </a:spcAft>
              <a:buFont typeface="Arial" panose="020B0604020202020204" pitchFamily="34" charset="0"/>
              <a:buChar char="•"/>
            </a:pPr>
            <a:r>
              <a:rPr lang="nb-NO" sz="1200" dirty="0"/>
              <a:t>Gunilla Bergstrøm: Hvem kan redde Albert Åberg? </a:t>
            </a:r>
            <a:endParaRPr lang="nb-NO" sz="1400" dirty="0">
              <a:latin typeface="Arial Nova" panose="020B0504020202020204" pitchFamily="34" charset="0"/>
            </a:endParaRPr>
          </a:p>
        </p:txBody>
      </p:sp>
    </p:spTree>
    <p:extLst>
      <p:ext uri="{BB962C8B-B14F-4D97-AF65-F5344CB8AC3E}">
        <p14:creationId xmlns:p14="http://schemas.microsoft.com/office/powerpoint/2010/main" val="132767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2C22-7DC5-4927-B71D-D4775F640098}"/>
              </a:ext>
            </a:extLst>
          </p:cNvPr>
          <p:cNvSpPr>
            <a:spLocks noGrp="1"/>
          </p:cNvSpPr>
          <p:nvPr>
            <p:ph type="title"/>
          </p:nvPr>
        </p:nvSpPr>
        <p:spPr/>
        <p:txBody>
          <a:bodyPr>
            <a:normAutofit/>
          </a:bodyPr>
          <a:lstStyle/>
          <a:p>
            <a:r>
              <a:rPr lang="nb-NO" sz="2800" b="1" dirty="0">
                <a:latin typeface="Arial Nova" panose="020B0504020202020204" pitchFamily="34" charset="0"/>
              </a:rPr>
              <a:t>Barnehageloven kap.8,§41,42 og 43 </a:t>
            </a:r>
            <a:br>
              <a:rPr lang="nb-NO" sz="2800" b="1" dirty="0">
                <a:latin typeface="Arial Nova" panose="020B0504020202020204" pitchFamily="34" charset="0"/>
              </a:rPr>
            </a:br>
            <a:r>
              <a:rPr lang="nb-NO" sz="2800" b="1" dirty="0">
                <a:latin typeface="Arial Nova" panose="020B0504020202020204" pitchFamily="34" charset="0"/>
              </a:rPr>
              <a:t> Rammeplanen</a:t>
            </a:r>
          </a:p>
        </p:txBody>
      </p:sp>
      <p:sp>
        <p:nvSpPr>
          <p:cNvPr id="3" name="Content Placeholder 2">
            <a:extLst>
              <a:ext uri="{FF2B5EF4-FFF2-40B4-BE49-F238E27FC236}">
                <a16:creationId xmlns:a16="http://schemas.microsoft.com/office/drawing/2014/main" id="{E28FB5EC-FD8E-4C54-8A55-A2592DAFEB03}"/>
              </a:ext>
            </a:extLst>
          </p:cNvPr>
          <p:cNvSpPr>
            <a:spLocks noGrp="1"/>
          </p:cNvSpPr>
          <p:nvPr>
            <p:ph idx="1"/>
          </p:nvPr>
        </p:nvSpPr>
        <p:spPr/>
        <p:txBody>
          <a:bodyPr>
            <a:normAutofit fontScale="62500" lnSpcReduction="20000"/>
          </a:bodyPr>
          <a:lstStyle/>
          <a:p>
            <a:pPr>
              <a:spcBef>
                <a:spcPts val="0"/>
              </a:spcBef>
              <a:spcAft>
                <a:spcPts val="0"/>
              </a:spcAft>
            </a:pPr>
            <a:r>
              <a:rPr lang="nb-NO" sz="1400" b="1" dirty="0">
                <a:latin typeface="Arial Nova" panose="020B0504020202020204" pitchFamily="34" charset="0"/>
              </a:rPr>
              <a:t>Barnehageloven kap. V111 (8), §41, 42 og 43, og rammeplanen:</a:t>
            </a:r>
          </a:p>
          <a:p>
            <a:pPr>
              <a:spcBef>
                <a:spcPts val="0"/>
              </a:spcBef>
              <a:spcAft>
                <a:spcPts val="0"/>
              </a:spcAft>
            </a:pPr>
            <a:endParaRPr lang="nb-NO" sz="1400" b="1"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Stortinget har vedtatt egne bestemmelser i barnehageloven om barns rett til et trygt omsorgs - og læringsmiljø gjeldende fra 01.01.2021. Endringene i loven krever at barnehagen arbeider systematisk for </a:t>
            </a:r>
            <a:r>
              <a:rPr lang="nb-NO" sz="1400" b="1" dirty="0">
                <a:latin typeface="Arial Nova" panose="020B0504020202020204" pitchFamily="34" charset="0"/>
              </a:rPr>
              <a:t>å forebygge krenkelser som utestengning, mobbing</a:t>
            </a:r>
            <a:r>
              <a:rPr lang="nb-NO" sz="1400" dirty="0">
                <a:latin typeface="Arial Nova" panose="020B0504020202020204" pitchFamily="34" charset="0"/>
              </a:rPr>
              <a:t>, </a:t>
            </a:r>
            <a:r>
              <a:rPr lang="nb-NO" sz="1400" b="1" dirty="0">
                <a:latin typeface="Arial Nova" panose="020B0504020202020204" pitchFamily="34" charset="0"/>
              </a:rPr>
              <a:t>vold, diskriminering og trakassering. </a:t>
            </a:r>
            <a:r>
              <a:rPr lang="nb-NO" sz="1400" b="1" i="1" dirty="0">
                <a:latin typeface="Arial Nova" panose="020B0504020202020204" pitchFamily="34" charset="0"/>
              </a:rPr>
              <a:t>«</a:t>
            </a:r>
            <a:r>
              <a:rPr lang="nb-NO" sz="1400" i="1" dirty="0">
                <a:latin typeface="Arial Nova" panose="020B0504020202020204" pitchFamily="34" charset="0"/>
              </a:rPr>
              <a:t>Barnehagen skal forebygge tilfeller hvor barn ikke har et trygt og godt barnehagemiljø ved å arbeide kontinuerlig for å fremme helsen, trivselen, leken og læring til barna»</a:t>
            </a:r>
            <a:r>
              <a:rPr lang="nb-NO" sz="1400" b="1" i="1" dirty="0">
                <a:latin typeface="Arial Nova" panose="020B0504020202020204" pitchFamily="34" charset="0"/>
              </a:rPr>
              <a:t>. </a:t>
            </a:r>
            <a:r>
              <a:rPr lang="nb-NO" sz="1400" dirty="0">
                <a:latin typeface="Arial Nova" panose="020B0504020202020204" pitchFamily="34" charset="0"/>
              </a:rPr>
              <a:t>Barnehagen har (aktivitets) plikt til å sikre at barna har et trygt og godt </a:t>
            </a:r>
            <a:r>
              <a:rPr lang="nb-NO" sz="1400" b="1" dirty="0">
                <a:latin typeface="Arial Nova" panose="020B0504020202020204" pitchFamily="34" charset="0"/>
              </a:rPr>
              <a:t>psykososialt barnehagemiljø </a:t>
            </a:r>
            <a:r>
              <a:rPr lang="nb-NO" sz="1400" dirty="0">
                <a:latin typeface="Arial Nova" panose="020B0504020202020204" pitchFamily="34" charset="0"/>
              </a:rPr>
              <a:t>der barna trives og er sosialt inkludert. Aktivitetsplikten omfatter alle som arbeider og er tilstede i barnehagen over gitt tid. Rammeplanen stiller allerede krav om dette, men nå er forpliktelsen også tatt inn i loven. </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Barnehagen forpliktes til å ha nulltoleranse mot krenkelser som utestengning, mobbing, vold, diskriminering og trakassering. Lovendringen innebærer en aktivitetsplikt som krever at de ansatte har plikt til å følge med på hvordan barna har det, og undersøker og setter inn tiltak når ansatte, foreldre eller andre har mistanke om at barn(et) ikke har det bra i barnehagen. Barnehagen inkluderer den nye loven i sin internkontroll.</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b="1" dirty="0">
                <a:latin typeface="Arial Nova" panose="020B0504020202020204" pitchFamily="34" charset="0"/>
              </a:rPr>
              <a:t>Grunnprinsippene: i FN barnekonvensjon: * </a:t>
            </a:r>
            <a:r>
              <a:rPr lang="nb-NO" sz="1400" dirty="0">
                <a:latin typeface="Arial Nova" panose="020B0504020202020204" pitchFamily="34" charset="0"/>
              </a:rPr>
              <a:t>Barns rett til vern mot diskriminering (art 2), * Barnets beste skal være et grunnleggende hensyn (art 3), * retten til et liv og plikten til å sikre utvikling (art 6), * barns rett til å bli hørt (art 12)</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b="1" dirty="0">
                <a:latin typeface="Arial Nova" panose="020B0504020202020204" pitchFamily="34" charset="0"/>
              </a:rPr>
              <a:t>God omsorg</a:t>
            </a:r>
            <a:r>
              <a:rPr lang="nb-NO" sz="1400" dirty="0">
                <a:latin typeface="Arial Nova" panose="020B0504020202020204" pitchFamily="34" charset="0"/>
              </a:rPr>
              <a:t> </a:t>
            </a:r>
            <a:r>
              <a:rPr lang="nb-NO" sz="1400" b="1" dirty="0">
                <a:latin typeface="Arial Nova" panose="020B0504020202020204" pitchFamily="34" charset="0"/>
              </a:rPr>
              <a:t>og medvirkning </a:t>
            </a:r>
            <a:r>
              <a:rPr lang="nb-NO" sz="1400" dirty="0">
                <a:latin typeface="Arial Nova" panose="020B0504020202020204" pitchFamily="34" charset="0"/>
              </a:rPr>
              <a:t>er en forutsetning for barns trygghet og trivsel, og barnehagen skal gi barna mulighet til å utvikle tillit til seg selv og andre i et barnehagemiljø hvor de blir lyttet til, involvert og tatt på alvor. </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Barnehagen skal aktivt legge tilrette for omsorgsfulle relasjoner mellom barna og de ansatte og barna  seg i mellom som grunnlag for trygghet, trivsel, mestring og glede. </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b="1" dirty="0">
                <a:latin typeface="Arial Nova" panose="020B0504020202020204" pitchFamily="34" charset="0"/>
              </a:rPr>
              <a:t>De ansatte </a:t>
            </a:r>
            <a:r>
              <a:rPr lang="nb-NO" sz="1400" dirty="0">
                <a:latin typeface="Arial Nova" panose="020B0504020202020204" pitchFamily="34" charset="0"/>
              </a:rPr>
              <a:t>skal arbeide for et miljø hvor barna blir sett, lyttet til, forstått på deres intensjoner, respektert og involvert og få hjelp og støtte når de har behov for det. Barna er ikke selv bare mottakere av omsorg, men er også en viktig ressurs i å gi omsorg og støtte til andre. De ansatte skal oppmuntre til og verdsette barnas egne omsorgshandlinger. </a:t>
            </a:r>
            <a:r>
              <a:rPr lang="nb-NO" sz="1400" b="1" dirty="0">
                <a:latin typeface="Arial Nova" panose="020B0504020202020204" pitchFamily="34" charset="0"/>
              </a:rPr>
              <a:t>Sosial kompetanse </a:t>
            </a:r>
            <a:r>
              <a:rPr lang="nb-NO" sz="1400" dirty="0">
                <a:latin typeface="Arial Nova" panose="020B0504020202020204" pitchFamily="34" charset="0"/>
              </a:rPr>
              <a:t>er en forutsetning for å fungere godt sammen med andre og omfatter ferdigheter, kunnskaper og holdninger som utvikles gjennom sosialt samspill. </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Barnehagens formål har verdier forankret i menneskerettighetene. De ansatte i barnehagen skal møte barna på en slik måte at de føler seg verdifull og gi nødvendig kjærlighet, støtte, oppmuntring og utfordring til å bygge gode vennerelasjoner og til å bidra i det sosiale felleskapet. Samtidig som barnas selvfølelse støttes  skal barna få hjelp til å mestre balansen mellom å ivareta egne behov og det å ta hensyn til andres behov. </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b="1" dirty="0" err="1">
                <a:latin typeface="Arial Nova" panose="020B0504020202020204" pitchFamily="34" charset="0"/>
              </a:rPr>
              <a:t>Psykosoialt</a:t>
            </a:r>
            <a:r>
              <a:rPr lang="nb-NO" sz="1400" b="1" dirty="0">
                <a:latin typeface="Arial Nova" panose="020B0504020202020204" pitchFamily="34" charset="0"/>
              </a:rPr>
              <a:t> miljø: </a:t>
            </a:r>
            <a:r>
              <a:rPr lang="nb-NO" sz="1400" dirty="0">
                <a:latin typeface="Arial Nova" panose="020B0504020202020204" pitchFamily="34" charset="0"/>
              </a:rPr>
              <a:t>Barnehagen skal ha et miljø som er trygt og utfordrende for barna hvor de kan prøve ut ulike sider ved samspill, fellesskap og vennskap. De ansatte skal gi barna støtte i å mestre motgang, håndtere utfordringer og til å bli kjent med egne og andres følelser. Når et barn opplever krenkelse eller mobbing skal de ansatte og barnehagen stoppe, håndterer og følge dette opp. De ansatte har plikt til å varsle dersom voksne (ansatte) har mobbeatferd overfor barn.</a:t>
            </a:r>
          </a:p>
          <a:p>
            <a:pPr>
              <a:spcBef>
                <a:spcPts val="0"/>
              </a:spcBef>
              <a:spcAft>
                <a:spcPts val="0"/>
              </a:spcAft>
            </a:pPr>
            <a:endParaRPr lang="nb-NO" sz="1400" dirty="0">
              <a:latin typeface="Arial Nova" panose="020B0504020202020204" pitchFamily="34" charset="0"/>
            </a:endParaRPr>
          </a:p>
          <a:p>
            <a:pPr>
              <a:spcBef>
                <a:spcPts val="0"/>
              </a:spcBef>
              <a:spcAft>
                <a:spcPts val="0"/>
              </a:spcAft>
            </a:pPr>
            <a:endParaRPr lang="nb-NO" sz="1400" dirty="0">
              <a:latin typeface="Arial Nova" panose="020B0504020202020204" pitchFamily="34" charset="0"/>
            </a:endParaRPr>
          </a:p>
          <a:p>
            <a:pPr>
              <a:spcBef>
                <a:spcPts val="0"/>
              </a:spcBef>
              <a:spcAft>
                <a:spcPts val="0"/>
              </a:spcAft>
            </a:pPr>
            <a:endParaRPr lang="nb-NO" sz="1400" b="1" dirty="0">
              <a:latin typeface="Arial Nova" panose="020B0504020202020204" pitchFamily="34" charset="0"/>
            </a:endParaRPr>
          </a:p>
        </p:txBody>
      </p:sp>
      <p:sp>
        <p:nvSpPr>
          <p:cNvPr id="4" name="Text Placeholder 3">
            <a:extLst>
              <a:ext uri="{FF2B5EF4-FFF2-40B4-BE49-F238E27FC236}">
                <a16:creationId xmlns:a16="http://schemas.microsoft.com/office/drawing/2014/main" id="{D42F3B21-D4C9-4A26-8D93-FDBDC24EDCF8}"/>
              </a:ext>
            </a:extLst>
          </p:cNvPr>
          <p:cNvSpPr>
            <a:spLocks noGrp="1"/>
          </p:cNvSpPr>
          <p:nvPr>
            <p:ph type="body" sz="half" idx="2"/>
          </p:nvPr>
        </p:nvSpPr>
        <p:spPr>
          <a:xfrm>
            <a:off x="643466" y="3035432"/>
            <a:ext cx="3127256" cy="3072124"/>
          </a:xfrm>
        </p:spPr>
        <p:txBody>
          <a:bodyPr/>
          <a:lstStyle/>
          <a:p>
            <a:pPr algn="ctr"/>
            <a:r>
              <a:rPr lang="nb-NO" dirty="0">
                <a:latin typeface="Arial Nova" panose="020B0504020202020204" pitchFamily="34" charset="0"/>
              </a:rPr>
              <a:t>Nulltoleranse og forebyggende arbeid;</a:t>
            </a:r>
          </a:p>
          <a:p>
            <a:pPr algn="ctr"/>
            <a:endParaRPr lang="nb-NO" dirty="0"/>
          </a:p>
          <a:p>
            <a:pPr algn="ctr"/>
            <a:endParaRPr lang="nb-NO" dirty="0"/>
          </a:p>
        </p:txBody>
      </p:sp>
      <p:pic>
        <p:nvPicPr>
          <p:cNvPr id="2050" name="Picture 2" descr="Se kildebildet">
            <a:extLst>
              <a:ext uri="{FF2B5EF4-FFF2-40B4-BE49-F238E27FC236}">
                <a16:creationId xmlns:a16="http://schemas.microsoft.com/office/drawing/2014/main" id="{1B78729F-AF32-4ED4-B9A9-8565B2298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354" y="3676454"/>
            <a:ext cx="2246194" cy="195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7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7088-ED85-4A56-A284-5AAFD7F54CDE}"/>
              </a:ext>
            </a:extLst>
          </p:cNvPr>
          <p:cNvSpPr>
            <a:spLocks noGrp="1"/>
          </p:cNvSpPr>
          <p:nvPr>
            <p:ph type="title"/>
          </p:nvPr>
        </p:nvSpPr>
        <p:spPr>
          <a:xfrm>
            <a:off x="1097280" y="286604"/>
            <a:ext cx="10058400" cy="448688"/>
          </a:xfrm>
        </p:spPr>
        <p:txBody>
          <a:bodyPr>
            <a:noAutofit/>
          </a:bodyPr>
          <a:lstStyle/>
          <a:p>
            <a:pPr algn="ctr"/>
            <a:r>
              <a:rPr lang="nb-NO" sz="2800" b="1" dirty="0">
                <a:latin typeface="Arial Nova" panose="020B0504020202020204" pitchFamily="34" charset="0"/>
              </a:rPr>
              <a:t>Innledning:</a:t>
            </a:r>
          </a:p>
        </p:txBody>
      </p:sp>
      <p:sp>
        <p:nvSpPr>
          <p:cNvPr id="3" name="Content Placeholder 2">
            <a:extLst>
              <a:ext uri="{FF2B5EF4-FFF2-40B4-BE49-F238E27FC236}">
                <a16:creationId xmlns:a16="http://schemas.microsoft.com/office/drawing/2014/main" id="{14A97888-76A3-4D12-99DF-A42703A88BFB}"/>
              </a:ext>
            </a:extLst>
          </p:cNvPr>
          <p:cNvSpPr>
            <a:spLocks noGrp="1"/>
          </p:cNvSpPr>
          <p:nvPr>
            <p:ph idx="1"/>
          </p:nvPr>
        </p:nvSpPr>
        <p:spPr>
          <a:xfrm>
            <a:off x="1097280" y="820133"/>
            <a:ext cx="10058400" cy="5048960"/>
          </a:xfrm>
        </p:spPr>
        <p:txBody>
          <a:bodyPr>
            <a:normAutofit fontScale="70000" lnSpcReduction="20000"/>
          </a:bodyPr>
          <a:lstStyle/>
          <a:p>
            <a:r>
              <a:rPr lang="nb-NO" sz="1400" dirty="0">
                <a:latin typeface="Arial Nova" panose="020B0504020202020204" pitchFamily="34" charset="0"/>
              </a:rPr>
              <a:t>De ansatte i Karusellen barnehage vil jobbe aktivt for å forebygge og stanse all form for krenkelser så som mobbing i barnehagen. For å kunne opprettholde et inkluderende miljø i barnehagen hvor barns rett til et trygt omsorgs – og læringsmiljø ivaretas er foreldre svært viktige samarbeidspartnere. Vi ønsker at foreldre sammen med ansatte skal ta aktivt del i arbeidet for å opprettholde nulltoleranse mot krenkelser som utestengning, mobbing, vold, diskriminering, og trakassering.</a:t>
            </a:r>
          </a:p>
          <a:p>
            <a:endParaRPr lang="nb-NO" sz="1400" dirty="0">
              <a:latin typeface="Arial Nova" panose="020B0504020202020204" pitchFamily="34" charset="0"/>
            </a:endParaRPr>
          </a:p>
          <a:p>
            <a:pPr marL="0" indent="0">
              <a:buNone/>
            </a:pPr>
            <a:r>
              <a:rPr lang="nb-NO" sz="1400" b="1" dirty="0">
                <a:latin typeface="Arial Nova" panose="020B0504020202020204" pitchFamily="34" charset="0"/>
              </a:rPr>
              <a:t> </a:t>
            </a:r>
          </a:p>
          <a:p>
            <a:pPr marL="0" indent="0">
              <a:buNone/>
            </a:pPr>
            <a:r>
              <a:rPr lang="nb-NO" sz="1400" b="1" dirty="0">
                <a:latin typeface="Arial Nova" panose="020B0504020202020204" pitchFamily="34" charset="0"/>
              </a:rPr>
              <a:t>Hva er krenkende atferd som mobbing?</a:t>
            </a:r>
          </a:p>
          <a:p>
            <a:pPr>
              <a:spcBef>
                <a:spcPts val="0"/>
              </a:spcBef>
              <a:spcAft>
                <a:spcPts val="0"/>
              </a:spcAft>
            </a:pPr>
            <a:r>
              <a:rPr lang="nb-NO" sz="1400" dirty="0">
                <a:latin typeface="Arial Nova" panose="020B0504020202020204" pitchFamily="34" charset="0"/>
              </a:rPr>
              <a:t>Konflikter er en viktig del av barns sosiale læring og enkelttilfeller av slåssing og konflikter er ikke mobbing. Det er det heller ikke dersom barn blir sinte på hverandre, tar leker fra hverandre eller farer opp i sinne og raseri. Det kan likefult av de involverte barna oppleves krenkende og slike konflikter gir de ansatte et pedagogisk grunnlag for å kunne veilede barn i å kunne tenke kritisk, og øve på dialogiske strategier som gjør meningsutveksling og uenighet mulig å holde ut. </a:t>
            </a:r>
          </a:p>
          <a:p>
            <a:pPr>
              <a:spcBef>
                <a:spcPts val="0"/>
              </a:spcBef>
              <a:spcAft>
                <a:spcPts val="0"/>
              </a:spcAft>
            </a:pPr>
            <a:endParaRPr lang="nb-NO" sz="1400" dirty="0">
              <a:latin typeface="Arial Nova" panose="020B0504020202020204" pitchFamily="34" charset="0"/>
            </a:endParaRPr>
          </a:p>
          <a:p>
            <a:pPr algn="ctr">
              <a:spcBef>
                <a:spcPts val="0"/>
              </a:spcBef>
              <a:spcAft>
                <a:spcPts val="0"/>
              </a:spcAft>
            </a:pPr>
            <a:r>
              <a:rPr lang="nb-NO" sz="1400" b="1" dirty="0">
                <a:latin typeface="Arial Nova" panose="020B0504020202020204" pitchFamily="34" charset="0"/>
              </a:rPr>
              <a:t>«</a:t>
            </a:r>
            <a:r>
              <a:rPr lang="nb-NO" sz="1400" b="1" i="1" dirty="0">
                <a:latin typeface="Arial Nova" panose="020B0504020202020204" pitchFamily="34" charset="0"/>
              </a:rPr>
              <a:t>Mobbing av barn i barnehagen er handlinger fra voksne og/eller andre barn som krenker barnets opplevelse av å høre til og være en betydningsfull person for fellesskapet» (Lund, 2015)</a:t>
            </a:r>
          </a:p>
          <a:p>
            <a:pPr algn="ctr">
              <a:spcBef>
                <a:spcPts val="0"/>
              </a:spcBef>
              <a:spcAft>
                <a:spcPts val="0"/>
              </a:spcAft>
            </a:pPr>
            <a:endParaRPr lang="nb-NO" sz="1400" b="1" i="1"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Dersom et barn subjektivt har opplevd å bli krenket, uten at det objektivt har vært en krenkelse, og barnehagen blir gjort oppmerksom på dette, utløser det alltid aktivitetsplikten. Krenkelser og utestengelse må som hovedregel være systematisk rettet mot samme barn / gruppe av barn for å være omfattet av kravet om «nulltoleranse». (</a:t>
            </a:r>
            <a:r>
              <a:rPr lang="nb-NO" sz="1400" dirty="0" err="1">
                <a:latin typeface="Arial Nova" panose="020B0504020202020204" pitchFamily="34" charset="0"/>
              </a:rPr>
              <a:t>jmf</a:t>
            </a:r>
            <a:r>
              <a:rPr lang="nb-NO" sz="1400" dirty="0">
                <a:latin typeface="Arial Nova" panose="020B0504020202020204" pitchFamily="34" charset="0"/>
              </a:rPr>
              <a:t>, §42)</a:t>
            </a:r>
          </a:p>
          <a:p>
            <a:pPr marL="0" indent="0">
              <a:spcBef>
                <a:spcPts val="0"/>
              </a:spcBef>
              <a:spcAft>
                <a:spcPts val="0"/>
              </a:spcAft>
              <a:buNone/>
            </a:pPr>
            <a:endParaRPr lang="nb-NO" sz="1400"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Mobbing i barnehagen er i stor grad relatert til utestengelse fra lek. Lund m.fl. (2015) viser i sin rapport til at barn som blir utestengt fra lek gjerne er barn som mangler lekekompetanse, barn med dårlig språkkompetanse, og barn som blir oversett og negativt definert av de ansatte i barnehager. Fokus på lek, språk og relasjoner mellom barn og mellom barn og voksne er dermed noe av det viktigste vi kan arbeide med i barnehagen for å forebygge mobbing.</a:t>
            </a:r>
          </a:p>
          <a:p>
            <a:pPr marL="0" indent="0">
              <a:spcBef>
                <a:spcPts val="0"/>
              </a:spcBef>
              <a:spcAft>
                <a:spcPts val="0"/>
              </a:spcAft>
              <a:buNone/>
            </a:pPr>
            <a:endParaRPr lang="nb-NO" sz="1400"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Mobbing blant barn i barnehagen kan forebygges ved at de voksne er oppmerksomme på det enkelte barns språk, trivsel og samværsmønster i barnegruppen. Både foreldre og ansatte er viktige støttespillere for barna og må være tilstede og gripe inn når det er nødvendig,</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God sosial kompetanse handler om å lykkes i å omgås anndre. Å stimulere barnas sosiale kompetanse er derfor viktig for å forebygge mobbing. Inkludering i et felleskap, vennskap og lek med jevnaldrende styrker barnas sosiale og personlige utvikling og væremåte. </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dirty="0">
                <a:latin typeface="Arial Nova" panose="020B0504020202020204" pitchFamily="34" charset="0"/>
              </a:rPr>
              <a:t>Utestengning er kanskje den verste formen for mobbing blant små barn. Her har foreldre og ansatte i barnehagen en særlig viktig rolle. Ved å inkludere barna i hverandres bursdager, på hjemmebesøk og andre sosial sammenkomster tar vi ansvar for egne og andres barn. Når vi også omtaler egne og andres barn på en positiv måte er vi gode rollemodeller for barna både gjennom det vi gjør  og det vi sier. </a:t>
            </a:r>
          </a:p>
          <a:p>
            <a:pPr marL="0" indent="0">
              <a:buNone/>
            </a:pPr>
            <a:endParaRPr lang="nb-NO" dirty="0"/>
          </a:p>
        </p:txBody>
      </p:sp>
    </p:spTree>
    <p:extLst>
      <p:ext uri="{BB962C8B-B14F-4D97-AF65-F5344CB8AC3E}">
        <p14:creationId xmlns:p14="http://schemas.microsoft.com/office/powerpoint/2010/main" val="260216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4C51E9-970D-494C-87E5-5C9E79E54A6D}"/>
              </a:ext>
            </a:extLst>
          </p:cNvPr>
          <p:cNvSpPr>
            <a:spLocks noGrp="1"/>
          </p:cNvSpPr>
          <p:nvPr>
            <p:ph type="title"/>
          </p:nvPr>
        </p:nvSpPr>
        <p:spPr>
          <a:xfrm>
            <a:off x="1097280" y="286603"/>
            <a:ext cx="10058400" cy="1412657"/>
          </a:xfrm>
        </p:spPr>
        <p:txBody>
          <a:bodyPr>
            <a:normAutofit fontScale="90000"/>
          </a:bodyPr>
          <a:lstStyle/>
          <a:p>
            <a:pPr algn="ctr"/>
            <a:br>
              <a:rPr lang="nb-NO" sz="2800" b="1" dirty="0"/>
            </a:br>
            <a:br>
              <a:rPr lang="nb-NO" sz="2800" b="1" dirty="0"/>
            </a:br>
            <a:br>
              <a:rPr lang="nb-NO" sz="2800" b="1" dirty="0"/>
            </a:br>
            <a:r>
              <a:rPr lang="nb-NO" sz="2200" b="1" dirty="0"/>
              <a:t>FOREBYGGENDE MILJØER MOT KRENKELSER OG MOBBEATFERD</a:t>
            </a:r>
            <a:br>
              <a:rPr lang="nb-NO" sz="2800" b="1" dirty="0"/>
            </a:br>
            <a:r>
              <a:rPr lang="nb-NO" sz="1600" b="1" dirty="0"/>
              <a:t>Kilde: Cecilie Evertsen Stanghelle, Læringsmiljøsenteret 2018</a:t>
            </a:r>
            <a:br>
              <a:rPr lang="nb-NO" sz="1600" b="1" dirty="0"/>
            </a:br>
            <a:br>
              <a:rPr lang="nb-NO" sz="1600" b="1" dirty="0"/>
            </a:br>
            <a:r>
              <a:rPr lang="nb-NO" sz="1600" dirty="0"/>
              <a:t>Tidlig og systematisk styrking av barns sosiale kompetanse fører til at barn får viktig kunnskap om seg selv, hvordan de knytter kontakter på en positiv måte og hvordan de skal forholde seg til andre.</a:t>
            </a:r>
            <a:br>
              <a:rPr lang="nb-NO" sz="1600" b="1" dirty="0"/>
            </a:br>
            <a:endParaRPr lang="nb-NO" sz="1600" dirty="0"/>
          </a:p>
        </p:txBody>
      </p:sp>
      <p:sp>
        <p:nvSpPr>
          <p:cNvPr id="7" name="Plassholder for innhold 6">
            <a:extLst>
              <a:ext uri="{FF2B5EF4-FFF2-40B4-BE49-F238E27FC236}">
                <a16:creationId xmlns:a16="http://schemas.microsoft.com/office/drawing/2014/main" id="{7C4B6871-2522-4427-AA43-D035760DFD1B}"/>
              </a:ext>
            </a:extLst>
          </p:cNvPr>
          <p:cNvSpPr>
            <a:spLocks noGrp="1"/>
          </p:cNvSpPr>
          <p:nvPr>
            <p:ph idx="1"/>
          </p:nvPr>
        </p:nvSpPr>
        <p:spPr>
          <a:xfrm>
            <a:off x="1097280" y="1903309"/>
            <a:ext cx="10058400" cy="4220400"/>
          </a:xfrm>
        </p:spPr>
        <p:txBody>
          <a:bodyPr>
            <a:normAutofit/>
          </a:bodyPr>
          <a:lstStyle/>
          <a:p>
            <a:pPr>
              <a:buFont typeface="Wingdings" panose="05000000000000000000" pitchFamily="2" charset="2"/>
              <a:buChar char="Ø"/>
            </a:pPr>
            <a:r>
              <a:rPr lang="nb-NO" dirty="0"/>
              <a:t> </a:t>
            </a:r>
            <a:r>
              <a:rPr lang="nb-NO" sz="1400" dirty="0"/>
              <a:t>Fremmer de voksnes kompetanse og bevisstgjøring rund fenomenet krenkende adferd så som mobbing og mobbeatferd</a:t>
            </a:r>
          </a:p>
          <a:p>
            <a:pPr>
              <a:buFont typeface="Wingdings" panose="05000000000000000000" pitchFamily="2" charset="2"/>
              <a:buChar char="Ø"/>
            </a:pPr>
            <a:r>
              <a:rPr lang="nb-NO" sz="1400" dirty="0"/>
              <a:t> Samtaler og diskuterer åpent med barn om krenkende atferd </a:t>
            </a:r>
          </a:p>
          <a:p>
            <a:pPr>
              <a:buFont typeface="Wingdings" panose="05000000000000000000" pitchFamily="2" charset="2"/>
              <a:buChar char="Ø"/>
            </a:pPr>
            <a:r>
              <a:rPr lang="nb-NO" sz="1400" dirty="0"/>
              <a:t> Skaper en standard for ønsket atferd i barnehagen / hjemmet</a:t>
            </a:r>
          </a:p>
          <a:p>
            <a:pPr>
              <a:buFont typeface="Wingdings" panose="05000000000000000000" pitchFamily="2" charset="2"/>
              <a:buChar char="Ø"/>
            </a:pPr>
            <a:r>
              <a:rPr lang="nb-NO" sz="1400" dirty="0"/>
              <a:t> Oppretter og har klare regler mot mobbing.</a:t>
            </a:r>
          </a:p>
          <a:p>
            <a:pPr>
              <a:buFont typeface="Wingdings" panose="05000000000000000000" pitchFamily="2" charset="2"/>
              <a:buChar char="Ø"/>
            </a:pPr>
            <a:r>
              <a:rPr lang="nb-NO" sz="1400" dirty="0"/>
              <a:t> Oppfordrer de ikke- involverte barna til å gi beskjed når de oppdager/ opplever mobbeatferd – «stoppregelen» </a:t>
            </a:r>
          </a:p>
          <a:p>
            <a:pPr>
              <a:buFont typeface="Wingdings" panose="05000000000000000000" pitchFamily="2" charset="2"/>
              <a:buChar char="Ø"/>
            </a:pPr>
            <a:r>
              <a:rPr lang="nb-NO" sz="1400" dirty="0"/>
              <a:t> Inkluderer de sårbare i </a:t>
            </a:r>
            <a:r>
              <a:rPr lang="nb-NO" sz="1400" dirty="0" err="1"/>
              <a:t>lekesituasjoner</a:t>
            </a:r>
            <a:r>
              <a:rPr lang="nb-NO" sz="1400" dirty="0"/>
              <a:t>.</a:t>
            </a:r>
          </a:p>
          <a:p>
            <a:pPr>
              <a:buFont typeface="Wingdings" panose="05000000000000000000" pitchFamily="2" charset="2"/>
              <a:buChar char="Ø"/>
            </a:pPr>
            <a:r>
              <a:rPr lang="nb-NO" sz="1400" dirty="0"/>
              <a:t> Arbeider kontinuerlig med å fremme vennskap og gode relasjoner på tvers av barnegruppen</a:t>
            </a:r>
          </a:p>
          <a:p>
            <a:pPr>
              <a:buFont typeface="Wingdings" panose="05000000000000000000" pitchFamily="2" charset="2"/>
              <a:buChar char="Ø"/>
            </a:pPr>
            <a:r>
              <a:rPr lang="nb-NO" sz="1400" dirty="0"/>
              <a:t> Skaper et raust miljø der «forskjellighet» verdsettes.</a:t>
            </a:r>
          </a:p>
          <a:p>
            <a:pPr>
              <a:buFont typeface="Wingdings" panose="05000000000000000000" pitchFamily="2" charset="2"/>
              <a:buChar char="Ø"/>
            </a:pPr>
            <a:endParaRPr lang="nb-NO" sz="1400" dirty="0"/>
          </a:p>
          <a:p>
            <a:endParaRPr lang="nb-NO" dirty="0"/>
          </a:p>
        </p:txBody>
      </p:sp>
      <p:pic>
        <p:nvPicPr>
          <p:cNvPr id="9" name="Grafikk 8" descr="Hånd med heldekkende fyll">
            <a:extLst>
              <a:ext uri="{FF2B5EF4-FFF2-40B4-BE49-F238E27FC236}">
                <a16:creationId xmlns:a16="http://schemas.microsoft.com/office/drawing/2014/main" id="{6F5150BC-BA3A-453D-BE92-C983E5BB57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5427" y="3099109"/>
            <a:ext cx="914400" cy="914400"/>
          </a:xfrm>
          <a:prstGeom prst="rect">
            <a:avLst/>
          </a:prstGeom>
        </p:spPr>
      </p:pic>
    </p:spTree>
    <p:extLst>
      <p:ext uri="{BB962C8B-B14F-4D97-AF65-F5344CB8AC3E}">
        <p14:creationId xmlns:p14="http://schemas.microsoft.com/office/powerpoint/2010/main" val="361871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8D4A-B500-445B-8AA2-31F985442C2E}"/>
              </a:ext>
            </a:extLst>
          </p:cNvPr>
          <p:cNvSpPr>
            <a:spLocks noGrp="1"/>
          </p:cNvSpPr>
          <p:nvPr>
            <p:ph type="title"/>
          </p:nvPr>
        </p:nvSpPr>
        <p:spPr/>
        <p:txBody>
          <a:bodyPr/>
          <a:lstStyle/>
          <a:p>
            <a:pPr algn="ctr"/>
            <a:br>
              <a:rPr lang="nb-NO" dirty="0"/>
            </a:br>
            <a:r>
              <a:rPr lang="nb-NO" dirty="0">
                <a:latin typeface="Arial Nova" panose="020B0504020202020204" pitchFamily="34" charset="0"/>
              </a:rPr>
              <a:t>Definisjon og målsetting</a:t>
            </a:r>
          </a:p>
        </p:txBody>
      </p:sp>
      <p:sp>
        <p:nvSpPr>
          <p:cNvPr id="3" name="Content Placeholder 2">
            <a:extLst>
              <a:ext uri="{FF2B5EF4-FFF2-40B4-BE49-F238E27FC236}">
                <a16:creationId xmlns:a16="http://schemas.microsoft.com/office/drawing/2014/main" id="{4EE57B67-A1E7-4156-B22D-DEFB5E283314}"/>
              </a:ext>
            </a:extLst>
          </p:cNvPr>
          <p:cNvSpPr>
            <a:spLocks noGrp="1"/>
          </p:cNvSpPr>
          <p:nvPr>
            <p:ph idx="1"/>
          </p:nvPr>
        </p:nvSpPr>
        <p:spPr/>
        <p:txBody>
          <a:bodyPr>
            <a:normAutofit fontScale="92500" lnSpcReduction="10000"/>
          </a:bodyPr>
          <a:lstStyle/>
          <a:p>
            <a:r>
              <a:rPr lang="nb-NO" sz="1400" b="1" dirty="0">
                <a:latin typeface="Arial Nova" panose="020B0504020202020204" pitchFamily="34" charset="0"/>
              </a:rPr>
              <a:t>Definisjon;</a:t>
            </a:r>
          </a:p>
          <a:p>
            <a:r>
              <a:rPr lang="nb-NO" sz="1400" i="1" dirty="0">
                <a:latin typeface="Arial Nova" panose="020B0504020202020204" pitchFamily="34" charset="0"/>
              </a:rPr>
              <a:t>«Mobbing av barn i barnehagen er handlinger fra voksne og/eller andre barn som krenker barnets opplevelse av å høre til og være en betydningsfull person for fellesskapet» (Lund, 2015)</a:t>
            </a:r>
          </a:p>
          <a:p>
            <a:r>
              <a:rPr lang="nb-NO" sz="1400" dirty="0">
                <a:latin typeface="Arial Nova" panose="020B0504020202020204" pitchFamily="34" charset="0"/>
              </a:rPr>
              <a:t>«</a:t>
            </a:r>
            <a:r>
              <a:rPr lang="nb-NO" sz="1400" i="1" dirty="0">
                <a:latin typeface="Arial Nova" panose="020B0504020202020204" pitchFamily="34" charset="0"/>
              </a:rPr>
              <a:t>En person er mobbet når han eller hun gjentatte ganger blir utsatt for negative handlinger fra en annen eller flere personer»</a:t>
            </a:r>
          </a:p>
          <a:p>
            <a:r>
              <a:rPr lang="nb-NO" sz="1400" b="1" i="1" dirty="0">
                <a:latin typeface="Arial Nova" panose="020B0504020202020204" pitchFamily="34" charset="0"/>
              </a:rPr>
              <a:t>Hovedmål:</a:t>
            </a:r>
          </a:p>
          <a:p>
            <a:r>
              <a:rPr lang="nb-NO" sz="1400" dirty="0">
                <a:latin typeface="Arial Nova" panose="020B0504020202020204" pitchFamily="34" charset="0"/>
              </a:rPr>
              <a:t>Alle skal oppleve og føle at de kan være seg selv og lære å respektere og gi plass til andre. </a:t>
            </a:r>
          </a:p>
          <a:p>
            <a:r>
              <a:rPr lang="nb-NO" sz="1400" b="1" dirty="0">
                <a:latin typeface="Arial Nova" panose="020B0504020202020204" pitchFamily="34" charset="0"/>
              </a:rPr>
              <a:t>Delmål:</a:t>
            </a:r>
          </a:p>
          <a:p>
            <a:pPr>
              <a:buFont typeface="Wingdings" panose="05000000000000000000" pitchFamily="2" charset="2"/>
              <a:buChar char="Ø"/>
            </a:pPr>
            <a:r>
              <a:rPr lang="nb-NO" sz="1400" dirty="0">
                <a:latin typeface="Arial Nova" panose="020B0504020202020204" pitchFamily="34" charset="0"/>
              </a:rPr>
              <a:t>Alle barn skal oppleve trygghet og vennskap</a:t>
            </a:r>
          </a:p>
          <a:p>
            <a:pPr>
              <a:buFont typeface="Wingdings" panose="05000000000000000000" pitchFamily="2" charset="2"/>
              <a:buChar char="Ø"/>
            </a:pPr>
            <a:r>
              <a:rPr lang="nb-NO" sz="1400" dirty="0">
                <a:latin typeface="Arial Nova" panose="020B0504020202020204" pitchFamily="34" charset="0"/>
              </a:rPr>
              <a:t> Alle barn skal møte kjærlighet og varme, omsorgsfulle, inkluderende og grensesettende ansatte som skaper et miljø hvor det er trygt å si i fra.</a:t>
            </a:r>
          </a:p>
          <a:p>
            <a:pPr>
              <a:buFont typeface="Wingdings" panose="05000000000000000000" pitchFamily="2" charset="2"/>
              <a:buChar char="Ø"/>
            </a:pPr>
            <a:r>
              <a:rPr lang="nb-NO" sz="1400" dirty="0">
                <a:latin typeface="Arial Nova" panose="020B0504020202020204" pitchFamily="34" charset="0"/>
              </a:rPr>
              <a:t> De ansatte skal være tett på og være bevisst sitt ansvar for å forebygge og gripe inn mot uønsket atferd for å forhindre mobbing.</a:t>
            </a:r>
          </a:p>
          <a:p>
            <a:pPr>
              <a:buFont typeface="Wingdings" panose="05000000000000000000" pitchFamily="2" charset="2"/>
              <a:buChar char="Ø"/>
            </a:pPr>
            <a:r>
              <a:rPr lang="nb-NO" sz="1400" dirty="0">
                <a:latin typeface="Arial Nova" panose="020B0504020202020204" pitchFamily="34" charset="0"/>
              </a:rPr>
              <a:t>Foreldre har ansvar for å være aktivt med å forebygge og stoppe  ekskludering og mobbeatferd. </a:t>
            </a:r>
          </a:p>
          <a:p>
            <a:endParaRPr lang="nb-NO" dirty="0"/>
          </a:p>
        </p:txBody>
      </p:sp>
      <p:sp>
        <p:nvSpPr>
          <p:cNvPr id="5" name="Text Placeholder 4">
            <a:extLst>
              <a:ext uri="{FF2B5EF4-FFF2-40B4-BE49-F238E27FC236}">
                <a16:creationId xmlns:a16="http://schemas.microsoft.com/office/drawing/2014/main" id="{77CF659E-68E2-4365-8827-B1B6B26A381D}"/>
              </a:ext>
            </a:extLst>
          </p:cNvPr>
          <p:cNvSpPr>
            <a:spLocks noGrp="1"/>
          </p:cNvSpPr>
          <p:nvPr>
            <p:ph type="body" sz="half" idx="2"/>
          </p:nvPr>
        </p:nvSpPr>
        <p:spPr/>
        <p:txBody>
          <a:bodyPr/>
          <a:lstStyle/>
          <a:p>
            <a:pPr algn="ctr"/>
            <a:endParaRPr lang="nb-NO" dirty="0"/>
          </a:p>
          <a:p>
            <a:pPr algn="ctr"/>
            <a:endParaRPr lang="nb-NO" dirty="0"/>
          </a:p>
        </p:txBody>
      </p:sp>
      <p:sp>
        <p:nvSpPr>
          <p:cNvPr id="8" name="Text Placeholder 3">
            <a:extLst>
              <a:ext uri="{FF2B5EF4-FFF2-40B4-BE49-F238E27FC236}">
                <a16:creationId xmlns:a16="http://schemas.microsoft.com/office/drawing/2014/main" id="{A973122D-BCC6-42CC-831F-C5A0C1F89B0C}"/>
              </a:ext>
            </a:extLst>
          </p:cNvPr>
          <p:cNvSpPr txBox="1">
            <a:spLocks/>
          </p:cNvSpPr>
          <p:nvPr/>
        </p:nvSpPr>
        <p:spPr>
          <a:xfrm>
            <a:off x="643465" y="2890649"/>
            <a:ext cx="3517567" cy="306450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nb-NO" dirty="0">
                <a:latin typeface="Arial Nova" panose="020B0504020202020204" pitchFamily="34" charset="0"/>
              </a:rPr>
              <a:t>Nulltoleranse mot mobbing og krenkende atferd</a:t>
            </a:r>
          </a:p>
          <a:p>
            <a:endParaRPr lang="nb-NO" dirty="0"/>
          </a:p>
          <a:p>
            <a:endParaRPr lang="nb-NO" dirty="0"/>
          </a:p>
        </p:txBody>
      </p:sp>
      <p:sp>
        <p:nvSpPr>
          <p:cNvPr id="11" name="Text Placeholder 3">
            <a:extLst>
              <a:ext uri="{FF2B5EF4-FFF2-40B4-BE49-F238E27FC236}">
                <a16:creationId xmlns:a16="http://schemas.microsoft.com/office/drawing/2014/main" id="{4801C504-49E3-4BEF-AD11-6EBFC564BADC}"/>
              </a:ext>
            </a:extLst>
          </p:cNvPr>
          <p:cNvSpPr txBox="1">
            <a:spLocks/>
          </p:cNvSpPr>
          <p:nvPr/>
        </p:nvSpPr>
        <p:spPr>
          <a:xfrm>
            <a:off x="587474" y="2890649"/>
            <a:ext cx="3517567" cy="32315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endParaRPr lang="nb-NO" dirty="0"/>
          </a:p>
          <a:p>
            <a:pPr algn="ctr"/>
            <a:endParaRPr lang="nb-NO" dirty="0"/>
          </a:p>
          <a:p>
            <a:pPr algn="ctr"/>
            <a:endParaRPr lang="nb-NO" dirty="0"/>
          </a:p>
        </p:txBody>
      </p:sp>
      <p:pic>
        <p:nvPicPr>
          <p:cNvPr id="12" name="Picture 2" descr="Bilderesultat for bilde av bry deg stopp mobbing">
            <a:extLst>
              <a:ext uri="{FF2B5EF4-FFF2-40B4-BE49-F238E27FC236}">
                <a16:creationId xmlns:a16="http://schemas.microsoft.com/office/drawing/2014/main" id="{3AA0D484-0851-4AD3-9624-0CECA608C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204" y="3639671"/>
            <a:ext cx="2375555" cy="242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3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AA02-8FF2-44E1-BD0B-8176B96B0EFF}"/>
              </a:ext>
            </a:extLst>
          </p:cNvPr>
          <p:cNvSpPr>
            <a:spLocks noGrp="1"/>
          </p:cNvSpPr>
          <p:nvPr>
            <p:ph type="title"/>
          </p:nvPr>
        </p:nvSpPr>
        <p:spPr/>
        <p:txBody>
          <a:bodyPr>
            <a:normAutofit fontScale="90000"/>
          </a:bodyPr>
          <a:lstStyle/>
          <a:p>
            <a:pPr algn="ctr"/>
            <a:br>
              <a:rPr lang="nb-NO" sz="1400" dirty="0"/>
            </a:br>
            <a:br>
              <a:rPr lang="nb-NO" sz="1400" dirty="0"/>
            </a:br>
            <a:br>
              <a:rPr lang="nb-NO" sz="1400" dirty="0"/>
            </a:br>
            <a:br>
              <a:rPr lang="nb-NO" sz="2800" b="1" dirty="0"/>
            </a:br>
            <a:r>
              <a:rPr lang="nb-NO" sz="1600" b="1" dirty="0">
                <a:latin typeface="Arial Nova" panose="020B0504020202020204" pitchFamily="34" charset="0"/>
              </a:rPr>
              <a:t>Handlingsplan</a:t>
            </a:r>
            <a:r>
              <a:rPr lang="nb-NO" sz="2800" b="1" dirty="0">
                <a:latin typeface="Arial Nova" panose="020B0504020202020204" pitchFamily="34" charset="0"/>
              </a:rPr>
              <a:t> </a:t>
            </a:r>
            <a:br>
              <a:rPr lang="nb-NO" sz="1400" dirty="0">
                <a:latin typeface="Arial Nova" panose="020B0504020202020204" pitchFamily="34" charset="0"/>
              </a:rPr>
            </a:br>
            <a:r>
              <a:rPr lang="nb-NO" sz="1400" dirty="0">
                <a:latin typeface="Arial Nova" panose="020B0504020202020204" pitchFamily="34" charset="0"/>
              </a:rPr>
              <a:t>Handlingsplanen skal gi kunnskap om mobbing og krenkende atferd og sette fokus på forebyggende arbeid i barnehagen. Planen skal bidra til at mobbing og krenkende atferd avdekkes og sikre at barnehagen har rutiner for håndtering av mobbing. Planens vedlegg inneholder rutinebeskrivelser og dokumenter for videre arbeid i barnehagen. Dersom mobbing og krenkende atferd skjer skal tiltak tilpasses den enkelte mobbesaken i barnehagen. </a:t>
            </a:r>
            <a:endParaRPr lang="nb-NO" sz="2800" b="1" dirty="0">
              <a:latin typeface="Arial Nova" panose="020B0504020202020204" pitchFamily="34" charset="0"/>
            </a:endParaRPr>
          </a:p>
        </p:txBody>
      </p:sp>
      <p:sp>
        <p:nvSpPr>
          <p:cNvPr id="3" name="Content Placeholder 2">
            <a:extLst>
              <a:ext uri="{FF2B5EF4-FFF2-40B4-BE49-F238E27FC236}">
                <a16:creationId xmlns:a16="http://schemas.microsoft.com/office/drawing/2014/main" id="{D186AFB8-6372-47C5-B091-D3821EBAB308}"/>
              </a:ext>
            </a:extLst>
          </p:cNvPr>
          <p:cNvSpPr>
            <a:spLocks noGrp="1"/>
          </p:cNvSpPr>
          <p:nvPr>
            <p:ph idx="1"/>
          </p:nvPr>
        </p:nvSpPr>
        <p:spPr/>
        <p:txBody>
          <a:bodyPr>
            <a:normAutofit fontScale="70000" lnSpcReduction="20000"/>
          </a:bodyPr>
          <a:lstStyle/>
          <a:p>
            <a:pPr marL="0" indent="0">
              <a:buNone/>
            </a:pPr>
            <a:r>
              <a:rPr lang="nb-NO" sz="2000" b="1" i="1" dirty="0">
                <a:latin typeface="Arial Nova" panose="020B0504020202020204" pitchFamily="34" charset="0"/>
              </a:rPr>
              <a:t>Det er alltid de voksne som har ansvaret for relasjonene i barnehagen!</a:t>
            </a:r>
            <a:r>
              <a:rPr lang="nb-NO" sz="2000" i="1" dirty="0">
                <a:latin typeface="Arial Nova" panose="020B0504020202020204" pitchFamily="34" charset="0"/>
              </a:rPr>
              <a:t> De er ansvarlige for at alle barn opplever at de er viktige, at de blir sett,  hørt og lyttet til og at de får være med i lek. Det viktigste for å forebygge og oppdage mobbing er å ha ansatte / voksne som våger å se og ta tak i det når mobbing  foregår. Rammeplanen slår fast at personalet skal støtte barn i å sette egne grenser, respektere andres grenser og finne løsninger i konfliktsituasjoner.  De ansatte skal også forebygge og stoppe diskriminering, mobbing og krenkelser og hindre uheldige samspillsmønstre</a:t>
            </a:r>
            <a:r>
              <a:rPr lang="nb-NO" sz="2000" dirty="0">
                <a:latin typeface="Arial Nova" panose="020B0504020202020204" pitchFamily="34" charset="0"/>
              </a:rPr>
              <a:t> </a:t>
            </a:r>
            <a:endParaRPr lang="nb-NO" dirty="0">
              <a:latin typeface="Arial Nova" panose="020B0504020202020204" pitchFamily="34" charset="0"/>
            </a:endParaRPr>
          </a:p>
          <a:p>
            <a:pPr marL="0" indent="0">
              <a:buNone/>
            </a:pPr>
            <a:r>
              <a:rPr lang="nb-NO" sz="1800" b="1" dirty="0">
                <a:latin typeface="Arial Nova" panose="020B0504020202020204" pitchFamily="34" charset="0"/>
              </a:rPr>
              <a:t>Dette ønsker vi for barna i Karusellen barnehage: </a:t>
            </a:r>
            <a:endParaRPr lang="nb-NO" dirty="0">
              <a:latin typeface="Arial Nova" panose="020B0504020202020204" pitchFamily="34" charset="0"/>
            </a:endParaRPr>
          </a:p>
          <a:p>
            <a:pPr>
              <a:buFont typeface="Wingdings" panose="05000000000000000000" pitchFamily="2" charset="2"/>
              <a:buChar char="q"/>
            </a:pPr>
            <a:r>
              <a:rPr lang="nb-NO" dirty="0">
                <a:latin typeface="Arial Nova" panose="020B0504020202020204" pitchFamily="34" charset="0"/>
              </a:rPr>
              <a:t>At vi har et miljø hvor alle respektetrer hverandre for den man er.</a:t>
            </a:r>
          </a:p>
          <a:p>
            <a:pPr>
              <a:buFont typeface="Wingdings" panose="05000000000000000000" pitchFamily="2" charset="2"/>
              <a:buChar char="q"/>
            </a:pPr>
            <a:r>
              <a:rPr lang="nb-NO" dirty="0">
                <a:latin typeface="Arial Nova" panose="020B0504020202020204" pitchFamily="34" charset="0"/>
              </a:rPr>
              <a:t>Alle barn skal ha en venn og noen å leke med</a:t>
            </a:r>
          </a:p>
          <a:p>
            <a:pPr>
              <a:buFont typeface="Wingdings" panose="05000000000000000000" pitchFamily="2" charset="2"/>
              <a:buChar char="q"/>
            </a:pPr>
            <a:r>
              <a:rPr lang="nb-NO" dirty="0">
                <a:latin typeface="Arial Nova" panose="020B0504020202020204" pitchFamily="34" charset="0"/>
              </a:rPr>
              <a:t>Alle skal oppleve trygghet og glede i barnehagen</a:t>
            </a:r>
          </a:p>
          <a:p>
            <a:pPr>
              <a:buFont typeface="Wingdings" panose="05000000000000000000" pitchFamily="2" charset="2"/>
              <a:buChar char="q"/>
            </a:pPr>
            <a:r>
              <a:rPr lang="nb-NO" dirty="0">
                <a:latin typeface="Arial Nova" panose="020B0504020202020204" pitchFamily="34" charset="0"/>
              </a:rPr>
              <a:t>At vi har et oppvekstmiljø som styrker barnas selvfølelse og som gjør dem godt rustet til å møte gleder og  utfordringer i hverdagen på en god måte.</a:t>
            </a:r>
          </a:p>
          <a:p>
            <a:pPr>
              <a:buFont typeface="Wingdings" panose="05000000000000000000" pitchFamily="2" charset="2"/>
              <a:buChar char="q"/>
            </a:pPr>
            <a:r>
              <a:rPr lang="nb-NO" dirty="0">
                <a:latin typeface="Arial Nova" panose="020B0504020202020204" pitchFamily="34" charset="0"/>
              </a:rPr>
              <a:t>Alle barn skal møte trygge, kjærlige og kloke ansatte som ser hvert enkelt barn og barnegruppen.</a:t>
            </a:r>
          </a:p>
          <a:p>
            <a:pPr>
              <a:buFont typeface="Wingdings" panose="05000000000000000000" pitchFamily="2" charset="2"/>
              <a:buChar char="q"/>
            </a:pPr>
            <a:r>
              <a:rPr lang="nb-NO" dirty="0">
                <a:latin typeface="Arial Nova" panose="020B0504020202020204" pitchFamily="34" charset="0"/>
              </a:rPr>
              <a:t>Engasjerte foreldre og eiere som støtter hverandre og ansatte til å inkludere alle barn i et positivt og sosialt fellesskap. </a:t>
            </a:r>
          </a:p>
          <a:p>
            <a:pPr>
              <a:buFont typeface="Wingdings" panose="05000000000000000000" pitchFamily="2" charset="2"/>
              <a:buChar char="q"/>
            </a:pPr>
            <a:endParaRPr lang="nb-NO" dirty="0"/>
          </a:p>
        </p:txBody>
      </p:sp>
      <p:sp>
        <p:nvSpPr>
          <p:cNvPr id="4" name="Text Placeholder 3">
            <a:extLst>
              <a:ext uri="{FF2B5EF4-FFF2-40B4-BE49-F238E27FC236}">
                <a16:creationId xmlns:a16="http://schemas.microsoft.com/office/drawing/2014/main" id="{1CAC6598-84B9-4C65-92CC-907D38E25872}"/>
              </a:ext>
            </a:extLst>
          </p:cNvPr>
          <p:cNvSpPr>
            <a:spLocks noGrp="1"/>
          </p:cNvSpPr>
          <p:nvPr>
            <p:ph type="body" sz="half" idx="2"/>
          </p:nvPr>
        </p:nvSpPr>
        <p:spPr>
          <a:xfrm>
            <a:off x="643466" y="3195688"/>
            <a:ext cx="3517567" cy="2911868"/>
          </a:xfrm>
        </p:spPr>
        <p:txBody>
          <a:bodyPr/>
          <a:lstStyle/>
          <a:p>
            <a:pPr algn="ctr"/>
            <a:endParaRPr lang="nb-NO" dirty="0"/>
          </a:p>
        </p:txBody>
      </p:sp>
      <p:pic>
        <p:nvPicPr>
          <p:cNvPr id="3074" name="Picture 2" descr="Bilderesultat for bilde av bry deg stopp mobbing">
            <a:extLst>
              <a:ext uri="{FF2B5EF4-FFF2-40B4-BE49-F238E27FC236}">
                <a16:creationId xmlns:a16="http://schemas.microsoft.com/office/drawing/2014/main" id="{3811AC2B-EBA1-4125-909C-D7D3A7313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924" y="3299382"/>
            <a:ext cx="2479249" cy="264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7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23397F-826E-4134-B986-1CAB419811D5}"/>
              </a:ext>
            </a:extLst>
          </p:cNvPr>
          <p:cNvSpPr>
            <a:spLocks noGrp="1"/>
          </p:cNvSpPr>
          <p:nvPr>
            <p:ph type="title"/>
          </p:nvPr>
        </p:nvSpPr>
        <p:spPr/>
        <p:txBody>
          <a:bodyPr/>
          <a:lstStyle/>
          <a:p>
            <a:r>
              <a:rPr lang="nb-NO" dirty="0">
                <a:latin typeface="Arial Nova" panose="020B0504020202020204" pitchFamily="34" charset="0"/>
              </a:rPr>
              <a:t>Eksempler på hva vi gjenkjenner som krenkende og uønsket atferd;</a:t>
            </a:r>
          </a:p>
        </p:txBody>
      </p:sp>
      <p:sp>
        <p:nvSpPr>
          <p:cNvPr id="12" name="Content Placeholder 11">
            <a:extLst>
              <a:ext uri="{FF2B5EF4-FFF2-40B4-BE49-F238E27FC236}">
                <a16:creationId xmlns:a16="http://schemas.microsoft.com/office/drawing/2014/main" id="{A6605748-F121-48FF-8182-6C5105E47395}"/>
              </a:ext>
            </a:extLst>
          </p:cNvPr>
          <p:cNvSpPr>
            <a:spLocks noGrp="1"/>
          </p:cNvSpPr>
          <p:nvPr>
            <p:ph sz="half" idx="1"/>
          </p:nvPr>
        </p:nvSpPr>
        <p:spPr>
          <a:xfrm>
            <a:off x="1097280" y="1885362"/>
            <a:ext cx="4639736" cy="3983732"/>
          </a:xfrm>
        </p:spPr>
        <p:txBody>
          <a:bodyPr>
            <a:normAutofit lnSpcReduction="10000"/>
          </a:bodyPr>
          <a:lstStyle/>
          <a:p>
            <a:r>
              <a:rPr lang="nb-NO" sz="1400" b="1" dirty="0">
                <a:latin typeface="Arial Nova" panose="020B0504020202020204" pitchFamily="34" charset="0"/>
              </a:rPr>
              <a:t>Utestenging:</a:t>
            </a:r>
          </a:p>
          <a:p>
            <a:pPr>
              <a:spcBef>
                <a:spcPts val="0"/>
              </a:spcBef>
              <a:spcAft>
                <a:spcPts val="0"/>
              </a:spcAft>
            </a:pPr>
            <a:r>
              <a:rPr lang="nb-NO" sz="1400" dirty="0">
                <a:latin typeface="Arial Nova" panose="020B0504020202020204" pitchFamily="34" charset="0"/>
              </a:rPr>
              <a:t>- fra lek</a:t>
            </a:r>
          </a:p>
          <a:p>
            <a:pPr>
              <a:spcBef>
                <a:spcPts val="0"/>
              </a:spcBef>
              <a:spcAft>
                <a:spcPts val="0"/>
              </a:spcAft>
            </a:pPr>
            <a:r>
              <a:rPr lang="nb-NO" sz="1400" dirty="0">
                <a:latin typeface="Arial Nova" panose="020B0504020202020204" pitchFamily="34" charset="0"/>
              </a:rPr>
              <a:t>- fra bursdager og sosiale sammenkomster</a:t>
            </a:r>
          </a:p>
          <a:p>
            <a:pPr>
              <a:spcBef>
                <a:spcPts val="0"/>
              </a:spcBef>
              <a:spcAft>
                <a:spcPts val="0"/>
              </a:spcAft>
            </a:pPr>
            <a:r>
              <a:rPr lang="nb-NO" sz="1400" dirty="0">
                <a:latin typeface="Arial Nova" panose="020B0504020202020204" pitchFamily="34" charset="0"/>
              </a:rPr>
              <a:t>- begrense andres mulighet til deltakelse</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b="1" dirty="0">
                <a:latin typeface="Arial Nova" panose="020B0504020202020204" pitchFamily="34" charset="0"/>
              </a:rPr>
              <a:t>Negativ fysisk atferd</a:t>
            </a:r>
            <a:r>
              <a:rPr lang="nb-NO" sz="1400" dirty="0">
                <a:latin typeface="Arial Nova" panose="020B0504020202020204" pitchFamily="34" charset="0"/>
              </a:rPr>
              <a:t>: </a:t>
            </a:r>
          </a:p>
          <a:p>
            <a:pPr>
              <a:spcBef>
                <a:spcPts val="0"/>
              </a:spcBef>
              <a:spcAft>
                <a:spcPts val="0"/>
              </a:spcAft>
            </a:pPr>
            <a:r>
              <a:rPr lang="nb-NO" sz="1400" dirty="0">
                <a:latin typeface="Arial Nova" panose="020B0504020202020204" pitchFamily="34" charset="0"/>
              </a:rPr>
              <a:t>- slag, spark, lugging, biting, dytting</a:t>
            </a:r>
          </a:p>
          <a:p>
            <a:pPr>
              <a:spcBef>
                <a:spcPts val="0"/>
              </a:spcBef>
              <a:spcAft>
                <a:spcPts val="0"/>
              </a:spcAft>
            </a:pPr>
            <a:r>
              <a:rPr lang="nb-NO" sz="1400" dirty="0">
                <a:latin typeface="Arial Nova" panose="020B0504020202020204" pitchFamily="34" charset="0"/>
              </a:rPr>
              <a:t>- blikk</a:t>
            </a:r>
          </a:p>
          <a:p>
            <a:pPr>
              <a:spcBef>
                <a:spcPts val="0"/>
              </a:spcBef>
              <a:spcAft>
                <a:spcPts val="0"/>
              </a:spcAft>
            </a:pPr>
            <a:r>
              <a:rPr lang="nb-NO" sz="1400" dirty="0">
                <a:latin typeface="Arial Nova" panose="020B0504020202020204" pitchFamily="34" charset="0"/>
              </a:rPr>
              <a:t>- begrense andre ved eks: løpe fra, stenge dører ol</a:t>
            </a:r>
          </a:p>
          <a:p>
            <a:pPr>
              <a:spcBef>
                <a:spcPts val="0"/>
              </a:spcBef>
              <a:spcAft>
                <a:spcPts val="0"/>
              </a:spcAft>
            </a:pPr>
            <a:r>
              <a:rPr lang="nb-NO" sz="1400" dirty="0">
                <a:latin typeface="Arial Nova" panose="020B0504020202020204" pitchFamily="34" charset="0"/>
              </a:rPr>
              <a:t>- ødelegge andres ting</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b="1" dirty="0">
                <a:latin typeface="Arial Nova" panose="020B0504020202020204" pitchFamily="34" charset="0"/>
              </a:rPr>
              <a:t>Uthenging: </a:t>
            </a:r>
          </a:p>
          <a:p>
            <a:pPr>
              <a:spcBef>
                <a:spcPts val="0"/>
              </a:spcBef>
              <a:spcAft>
                <a:spcPts val="0"/>
              </a:spcAft>
            </a:pPr>
            <a:r>
              <a:rPr lang="nb-NO" sz="1400" b="1" dirty="0">
                <a:latin typeface="Arial Nova" panose="020B0504020202020204" pitchFamily="34" charset="0"/>
              </a:rPr>
              <a:t>- </a:t>
            </a:r>
            <a:r>
              <a:rPr lang="nb-NO" sz="1400" dirty="0">
                <a:latin typeface="Arial Nova" panose="020B0504020202020204" pitchFamily="34" charset="0"/>
              </a:rPr>
              <a:t>«Per har jentesko!!!</a:t>
            </a:r>
          </a:p>
          <a:p>
            <a:pPr>
              <a:spcBef>
                <a:spcPts val="0"/>
              </a:spcBef>
              <a:spcAft>
                <a:spcPts val="0"/>
              </a:spcAft>
            </a:pPr>
            <a:r>
              <a:rPr lang="nb-NO" sz="1400" b="1" dirty="0">
                <a:latin typeface="Arial Nova" panose="020B0504020202020204" pitchFamily="34" charset="0"/>
              </a:rPr>
              <a:t>- </a:t>
            </a:r>
            <a:r>
              <a:rPr lang="nb-NO" sz="1400" dirty="0">
                <a:latin typeface="Arial Nova" panose="020B0504020202020204" pitchFamily="34" charset="0"/>
              </a:rPr>
              <a:t>Nå har hun ikke skiftetøy – igjen»  </a:t>
            </a:r>
          </a:p>
          <a:p>
            <a:pPr>
              <a:spcBef>
                <a:spcPts val="0"/>
              </a:spcBef>
              <a:spcAft>
                <a:spcPts val="0"/>
              </a:spcAft>
            </a:pPr>
            <a:endParaRPr lang="nb-NO" sz="1400" b="1" dirty="0">
              <a:latin typeface="Arial Nova" panose="020B0504020202020204" pitchFamily="34" charset="0"/>
            </a:endParaRPr>
          </a:p>
          <a:p>
            <a:pPr>
              <a:spcBef>
                <a:spcPts val="0"/>
              </a:spcBef>
              <a:spcAft>
                <a:spcPts val="0"/>
              </a:spcAft>
            </a:pPr>
            <a:r>
              <a:rPr lang="nb-NO" sz="1400" b="1" dirty="0">
                <a:latin typeface="Arial Nova" panose="020B0504020202020204" pitchFamily="34" charset="0"/>
              </a:rPr>
              <a:t>Negative holdninger overfor andre</a:t>
            </a:r>
          </a:p>
          <a:p>
            <a:pPr>
              <a:spcBef>
                <a:spcPts val="0"/>
              </a:spcBef>
              <a:spcAft>
                <a:spcPts val="0"/>
              </a:spcAft>
            </a:pPr>
            <a:r>
              <a:rPr lang="nb-NO" sz="1400" b="1" dirty="0">
                <a:latin typeface="Arial Nova" panose="020B0504020202020204" pitchFamily="34" charset="0"/>
              </a:rPr>
              <a:t>- «</a:t>
            </a:r>
            <a:r>
              <a:rPr lang="nb-NO" sz="1400" dirty="0">
                <a:latin typeface="Arial Nova" panose="020B0504020202020204" pitchFamily="34" charset="0"/>
              </a:rPr>
              <a:t>Han er alltid så vanskelig»</a:t>
            </a:r>
          </a:p>
          <a:p>
            <a:pPr>
              <a:spcBef>
                <a:spcPts val="0"/>
              </a:spcBef>
              <a:spcAft>
                <a:spcPts val="0"/>
              </a:spcAft>
            </a:pPr>
            <a:endParaRPr lang="nb-NO" sz="1400" dirty="0"/>
          </a:p>
          <a:p>
            <a:pPr>
              <a:spcBef>
                <a:spcPts val="0"/>
              </a:spcBef>
              <a:spcAft>
                <a:spcPts val="0"/>
              </a:spcAft>
            </a:pPr>
            <a:endParaRPr lang="nb-NO" sz="1400" dirty="0"/>
          </a:p>
        </p:txBody>
      </p:sp>
      <p:sp>
        <p:nvSpPr>
          <p:cNvPr id="13" name="Content Placeholder 12">
            <a:extLst>
              <a:ext uri="{FF2B5EF4-FFF2-40B4-BE49-F238E27FC236}">
                <a16:creationId xmlns:a16="http://schemas.microsoft.com/office/drawing/2014/main" id="{00E6861A-B87E-4C4D-8D53-CA64C63D319A}"/>
              </a:ext>
            </a:extLst>
          </p:cNvPr>
          <p:cNvSpPr>
            <a:spLocks noGrp="1"/>
          </p:cNvSpPr>
          <p:nvPr>
            <p:ph sz="half" idx="2"/>
          </p:nvPr>
        </p:nvSpPr>
        <p:spPr>
          <a:xfrm>
            <a:off x="6515944" y="1885362"/>
            <a:ext cx="4639736" cy="3983732"/>
          </a:xfrm>
        </p:spPr>
        <p:txBody>
          <a:bodyPr>
            <a:normAutofit lnSpcReduction="10000"/>
          </a:bodyPr>
          <a:lstStyle/>
          <a:p>
            <a:pPr>
              <a:spcBef>
                <a:spcPts val="0"/>
              </a:spcBef>
              <a:spcAft>
                <a:spcPts val="0"/>
              </a:spcAft>
            </a:pPr>
            <a:r>
              <a:rPr lang="nb-NO" sz="1400" b="1" dirty="0">
                <a:latin typeface="Arial Nova" panose="020B0504020202020204" pitchFamily="34" charset="0"/>
              </a:rPr>
              <a:t>Krenkende kommentarer og kroppsspråk:</a:t>
            </a:r>
          </a:p>
          <a:p>
            <a:pPr>
              <a:spcBef>
                <a:spcPts val="0"/>
              </a:spcBef>
              <a:spcAft>
                <a:spcPts val="0"/>
              </a:spcAft>
            </a:pPr>
            <a:r>
              <a:rPr lang="nb-NO" sz="1400" b="1" dirty="0">
                <a:latin typeface="Arial Nova" panose="020B0504020202020204" pitchFamily="34" charset="0"/>
              </a:rPr>
              <a:t>- </a:t>
            </a:r>
            <a:r>
              <a:rPr lang="nb-NO" sz="1400" dirty="0">
                <a:latin typeface="Arial Nova" panose="020B0504020202020204" pitchFamily="34" charset="0"/>
              </a:rPr>
              <a:t>fra barn, ansatte, foreldre</a:t>
            </a:r>
          </a:p>
          <a:p>
            <a:pPr>
              <a:spcBef>
                <a:spcPts val="0"/>
              </a:spcBef>
              <a:spcAft>
                <a:spcPts val="0"/>
              </a:spcAft>
            </a:pPr>
            <a:r>
              <a:rPr lang="nb-NO" sz="1400" dirty="0">
                <a:latin typeface="Arial Nova" panose="020B0504020202020204" pitchFamily="34" charset="0"/>
              </a:rPr>
              <a:t>- direkte utsagn</a:t>
            </a:r>
          </a:p>
          <a:p>
            <a:pPr>
              <a:spcBef>
                <a:spcPts val="0"/>
              </a:spcBef>
              <a:spcAft>
                <a:spcPts val="0"/>
              </a:spcAft>
            </a:pPr>
            <a:r>
              <a:rPr lang="nb-NO" sz="1400" dirty="0">
                <a:latin typeface="Arial Nova" panose="020B0504020202020204" pitchFamily="34" charset="0"/>
              </a:rPr>
              <a:t>- negativ omtale</a:t>
            </a:r>
          </a:p>
          <a:p>
            <a:pPr>
              <a:spcBef>
                <a:spcPts val="0"/>
              </a:spcBef>
              <a:spcAft>
                <a:spcPts val="0"/>
              </a:spcAft>
            </a:pPr>
            <a:r>
              <a:rPr lang="nb-NO" sz="1400" dirty="0">
                <a:latin typeface="Arial Nova" panose="020B0504020202020204" pitchFamily="34" charset="0"/>
              </a:rPr>
              <a:t>- trusler</a:t>
            </a:r>
          </a:p>
          <a:p>
            <a:pPr>
              <a:spcBef>
                <a:spcPts val="0"/>
              </a:spcBef>
              <a:spcAft>
                <a:spcPts val="0"/>
              </a:spcAft>
            </a:pPr>
            <a:r>
              <a:rPr lang="nb-NO" sz="1400" dirty="0">
                <a:latin typeface="Arial Nova" panose="020B0504020202020204" pitchFamily="34" charset="0"/>
              </a:rPr>
              <a:t>- stemmebruk</a:t>
            </a:r>
          </a:p>
          <a:p>
            <a:pPr>
              <a:spcBef>
                <a:spcPts val="0"/>
              </a:spcBef>
              <a:spcAft>
                <a:spcPts val="0"/>
              </a:spcAft>
            </a:pPr>
            <a:r>
              <a:rPr lang="nb-NO" sz="1400" dirty="0">
                <a:latin typeface="Arial Nova" panose="020B0504020202020204" pitchFamily="34" charset="0"/>
              </a:rPr>
              <a:t>- blikk</a:t>
            </a:r>
          </a:p>
          <a:p>
            <a:pPr>
              <a:spcBef>
                <a:spcPts val="0"/>
              </a:spcBef>
              <a:spcAft>
                <a:spcPts val="0"/>
              </a:spcAft>
            </a:pPr>
            <a:r>
              <a:rPr lang="nb-NO" sz="1400" dirty="0">
                <a:latin typeface="Arial Nova" panose="020B0504020202020204" pitchFamily="34" charset="0"/>
              </a:rPr>
              <a:t>- negative kallenavn</a:t>
            </a:r>
          </a:p>
          <a:p>
            <a:pPr>
              <a:spcBef>
                <a:spcPts val="0"/>
              </a:spcBef>
              <a:spcAft>
                <a:spcPts val="0"/>
              </a:spcAft>
            </a:pPr>
            <a:r>
              <a:rPr lang="nb-NO" sz="1400" dirty="0">
                <a:latin typeface="Arial Nova" panose="020B0504020202020204" pitchFamily="34" charset="0"/>
              </a:rPr>
              <a:t>- bevisst overse eller unngå </a:t>
            </a:r>
          </a:p>
          <a:p>
            <a:pPr>
              <a:spcBef>
                <a:spcPts val="0"/>
              </a:spcBef>
              <a:spcAft>
                <a:spcPts val="0"/>
              </a:spcAft>
            </a:pPr>
            <a:r>
              <a:rPr lang="nb-NO" sz="1400" dirty="0">
                <a:latin typeface="Arial Nova" panose="020B0504020202020204" pitchFamily="34" charset="0"/>
              </a:rPr>
              <a:t>- negativ herming</a:t>
            </a:r>
          </a:p>
          <a:p>
            <a:pPr>
              <a:spcBef>
                <a:spcPts val="0"/>
              </a:spcBef>
              <a:spcAft>
                <a:spcPts val="0"/>
              </a:spcAft>
            </a:pPr>
            <a:endParaRPr lang="nb-NO" sz="1400" dirty="0">
              <a:latin typeface="Arial Nova" panose="020B0504020202020204" pitchFamily="34" charset="0"/>
            </a:endParaRPr>
          </a:p>
          <a:p>
            <a:pPr>
              <a:spcBef>
                <a:spcPts val="0"/>
              </a:spcBef>
              <a:spcAft>
                <a:spcPts val="0"/>
              </a:spcAft>
            </a:pPr>
            <a:r>
              <a:rPr lang="nb-NO" sz="1400" b="1" dirty="0">
                <a:latin typeface="Arial Nova" panose="020B0504020202020204" pitchFamily="34" charset="0"/>
              </a:rPr>
              <a:t>Negativ maktbalanse:</a:t>
            </a:r>
          </a:p>
          <a:p>
            <a:pPr>
              <a:spcBef>
                <a:spcPts val="0"/>
              </a:spcBef>
              <a:spcAft>
                <a:spcPts val="0"/>
              </a:spcAft>
            </a:pPr>
            <a:r>
              <a:rPr lang="nb-NO" sz="1400" dirty="0">
                <a:latin typeface="Arial Nova" panose="020B0504020202020204" pitchFamily="34" charset="0"/>
              </a:rPr>
              <a:t>- Bruke egne styrker / personlig kapital til å oppnå noe</a:t>
            </a:r>
          </a:p>
          <a:p>
            <a:pPr>
              <a:spcBef>
                <a:spcPts val="0"/>
              </a:spcBef>
              <a:spcAft>
                <a:spcPts val="0"/>
              </a:spcAft>
            </a:pPr>
            <a:r>
              <a:rPr lang="nb-NO" sz="1400" dirty="0">
                <a:latin typeface="Arial Nova" panose="020B0504020202020204" pitchFamily="34" charset="0"/>
              </a:rPr>
              <a:t>- sortering: «alle med rosa klær får være med»</a:t>
            </a:r>
          </a:p>
          <a:p>
            <a:pPr>
              <a:spcBef>
                <a:spcPts val="0"/>
              </a:spcBef>
              <a:spcAft>
                <a:spcPts val="0"/>
              </a:spcAft>
            </a:pPr>
            <a:r>
              <a:rPr lang="nb-NO" sz="1400" dirty="0">
                <a:latin typeface="Arial Nova" panose="020B0504020202020204" pitchFamily="34" charset="0"/>
              </a:rPr>
              <a:t>- Trusler; «Du får ikke komme til min bursdag hvis du ikke gjør som jeg sier»</a:t>
            </a:r>
          </a:p>
        </p:txBody>
      </p:sp>
    </p:spTree>
    <p:extLst>
      <p:ext uri="{BB962C8B-B14F-4D97-AF65-F5344CB8AC3E}">
        <p14:creationId xmlns:p14="http://schemas.microsoft.com/office/powerpoint/2010/main" val="1544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06B7-34B9-44A7-AE06-B401964F4B2E}"/>
              </a:ext>
            </a:extLst>
          </p:cNvPr>
          <p:cNvSpPr>
            <a:spLocks noGrp="1"/>
          </p:cNvSpPr>
          <p:nvPr>
            <p:ph type="title"/>
          </p:nvPr>
        </p:nvSpPr>
        <p:spPr>
          <a:xfrm>
            <a:off x="1097280" y="286603"/>
            <a:ext cx="10058400" cy="963077"/>
          </a:xfrm>
        </p:spPr>
        <p:txBody>
          <a:bodyPr>
            <a:normAutofit fontScale="90000"/>
          </a:bodyPr>
          <a:lstStyle/>
          <a:p>
            <a:r>
              <a:rPr lang="nb-NO" sz="3600" dirty="0">
                <a:latin typeface="Arial Nova" panose="020B0504020202020204" pitchFamily="34" charset="0"/>
              </a:rPr>
              <a:t>Hvordan vi kan forebygge krenkelser og mobbeatferd</a:t>
            </a:r>
            <a:br>
              <a:rPr lang="nb-NO" dirty="0">
                <a:latin typeface="Arial Nova" panose="020B0504020202020204" pitchFamily="34" charset="0"/>
              </a:rPr>
            </a:br>
            <a:r>
              <a:rPr lang="nb-NO" sz="2200" dirty="0">
                <a:latin typeface="Arial Nova" panose="020B0504020202020204" pitchFamily="34" charset="0"/>
              </a:rPr>
              <a:t>Sosial kompetanse består av ulike sosiale ferdigheter som er vesentlig å mestre </a:t>
            </a:r>
            <a:br>
              <a:rPr lang="nb-NO" sz="2200" dirty="0">
                <a:latin typeface="Arial Nova" panose="020B0504020202020204" pitchFamily="34" charset="0"/>
              </a:rPr>
            </a:br>
            <a:r>
              <a:rPr lang="nb-NO" sz="2200" dirty="0">
                <a:latin typeface="Arial Nova" panose="020B0504020202020204" pitchFamily="34" charset="0"/>
              </a:rPr>
              <a:t>Språkets betydning</a:t>
            </a:r>
          </a:p>
        </p:txBody>
      </p:sp>
      <p:sp>
        <p:nvSpPr>
          <p:cNvPr id="5" name="Content Placeholder 4">
            <a:extLst>
              <a:ext uri="{FF2B5EF4-FFF2-40B4-BE49-F238E27FC236}">
                <a16:creationId xmlns:a16="http://schemas.microsoft.com/office/drawing/2014/main" id="{61BD1E83-0143-48F5-A4FC-B13E684353CF}"/>
              </a:ext>
            </a:extLst>
          </p:cNvPr>
          <p:cNvSpPr>
            <a:spLocks noGrp="1"/>
          </p:cNvSpPr>
          <p:nvPr>
            <p:ph idx="1"/>
          </p:nvPr>
        </p:nvSpPr>
        <p:spPr>
          <a:xfrm>
            <a:off x="1097280" y="1386840"/>
            <a:ext cx="10058400" cy="4785360"/>
          </a:xfrm>
        </p:spPr>
        <p:txBody>
          <a:bodyPr>
            <a:normAutofit fontScale="25000" lnSpcReduction="20000"/>
          </a:bodyPr>
          <a:lstStyle/>
          <a:p>
            <a:pPr>
              <a:spcBef>
                <a:spcPts val="0"/>
              </a:spcBef>
              <a:spcAft>
                <a:spcPts val="0"/>
              </a:spcAft>
              <a:buFont typeface="Wingdings" panose="05000000000000000000" pitchFamily="2" charset="2"/>
              <a:buChar char="v"/>
            </a:pPr>
            <a:r>
              <a:rPr lang="nb-NO" sz="3600" dirty="0">
                <a:latin typeface="Arial Nova" panose="020B0504020202020204" pitchFamily="34" charset="0"/>
              </a:rPr>
              <a:t>En av barnehagens viktigste oppgaver er å hjelpe barn å utvikle gode holdninger, tilegne seg ferdigheter og få kunnskap om seg selv og andre. Dette er grunnlaget for god samhandling og utvikling av sosial kompetanse. De voksne må lære barna gode mestringsstrategier, og støtte barna når relasjoner utfordres. Barna trenger voksne som hjelper dem med å regulere og korrigere adferd slik at ikke innagerende- eller utagerende adferd blir et mønster. </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dirty="0">
                <a:latin typeface="Arial Nova" panose="020B0504020202020204" pitchFamily="34" charset="0"/>
              </a:rPr>
              <a:t>«Kunnskap og kompetanse, ferdigheter og holdninger utvikles i samspill med andre, i sosiale, meningsfulle felleskap hvor barn har mulighet til å uttrykke seg. Leken er barns grunnleggende læringsform og skal ha en fremtredende plass i barnehagen.» (Meld. St. 19 (2015-2016) Tid for lek og læring s.7) Rammeplanen tydeliggjør sosial kompetanse som en omfattende og svært viktig del av barnehagens innhold og oppgaver. Fokus på utvikling av evne til omsorg, empati, forståelse og toleranse er viktig siden dette grunnlaget formes i barneårene. </a:t>
            </a:r>
          </a:p>
          <a:p>
            <a:pPr marL="0" indent="0">
              <a:spcBef>
                <a:spcPts val="0"/>
              </a:spcBef>
              <a:spcAft>
                <a:spcPts val="0"/>
              </a:spcAft>
              <a:buNone/>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dirty="0">
                <a:latin typeface="Arial Nova" panose="020B0504020202020204" pitchFamily="34" charset="0"/>
              </a:rPr>
              <a:t>Voksne med god </a:t>
            </a:r>
            <a:r>
              <a:rPr lang="nb-NO" sz="3600" b="1" dirty="0" err="1">
                <a:latin typeface="Arial Nova" panose="020B0504020202020204" pitchFamily="34" charset="0"/>
              </a:rPr>
              <a:t>relasjonskompetanse</a:t>
            </a:r>
            <a:r>
              <a:rPr lang="nb-NO" sz="3600" b="1" dirty="0">
                <a:latin typeface="Arial Nova" panose="020B0504020202020204" pitchFamily="34" charset="0"/>
              </a:rPr>
              <a:t> </a:t>
            </a:r>
            <a:r>
              <a:rPr lang="nb-NO" sz="3600" dirty="0">
                <a:latin typeface="Arial Nova" panose="020B0504020202020204" pitchFamily="34" charset="0"/>
              </a:rPr>
              <a:t>er av vesentlig betydning i dette arbeidet. God </a:t>
            </a:r>
            <a:r>
              <a:rPr lang="nb-NO" sz="3600" dirty="0" err="1">
                <a:latin typeface="Arial Nova" panose="020B0504020202020204" pitchFamily="34" charset="0"/>
              </a:rPr>
              <a:t>relasjonskompetanse</a:t>
            </a:r>
            <a:r>
              <a:rPr lang="nb-NO" sz="3600" b="1" dirty="0">
                <a:latin typeface="Arial Nova" panose="020B0504020202020204" pitchFamily="34" charset="0"/>
              </a:rPr>
              <a:t> </a:t>
            </a:r>
            <a:r>
              <a:rPr lang="nb-NO" sz="3600" dirty="0">
                <a:latin typeface="Arial Nova" panose="020B0504020202020204" pitchFamily="34" charset="0"/>
              </a:rPr>
              <a:t>preges av de ansattes bevisste holdninger, verdier, </a:t>
            </a:r>
            <a:r>
              <a:rPr lang="nb-NO" sz="3600" dirty="0" err="1">
                <a:latin typeface="Arial Nova" panose="020B0504020202020204" pitchFamily="34" charset="0"/>
              </a:rPr>
              <a:t>barnesyn</a:t>
            </a:r>
            <a:r>
              <a:rPr lang="nb-NO" sz="3600" dirty="0">
                <a:latin typeface="Arial Nova" panose="020B0504020202020204" pitchFamily="34" charset="0"/>
              </a:rPr>
              <a:t> og læringssyn og virkeliggjøres gjennom personalets møte med barna. </a:t>
            </a:r>
            <a:r>
              <a:rPr lang="nb-NO" sz="3600" b="1" dirty="0">
                <a:latin typeface="Arial Nova" panose="020B0504020202020204" pitchFamily="34" charset="0"/>
              </a:rPr>
              <a:t>Tilknytning </a:t>
            </a:r>
            <a:r>
              <a:rPr lang="nb-NO" sz="3600" dirty="0">
                <a:latin typeface="Arial Nova" panose="020B0504020202020204" pitchFamily="34" charset="0"/>
              </a:rPr>
              <a:t>til trygge, stabile voksne er en grunnleggende forutsetning for barns trivsel, utvikling og læring. Barn blir møtt i sine omgivelser og i dette møte bygger barna identitet og kunnskap. Barna «speiles» i vårt og hverandres bilde. Kvaliteten i relasjonen og samspillet mellom voksne og barn ligger også i hvordan de voksne er i stand til å se og tolke barnas kommunikasjonssignaler; både verbale – og non-verbale. Betydelige faktorer er ansatte som ser, bekrefter og anerkjenner alle og kommuniserer til barna med varme, kjærlighet og innlevelse. </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solidFill>
                  <a:srgbClr val="000000"/>
                </a:solidFill>
                <a:effectLst/>
                <a:latin typeface="Arial Nova" panose="020B0504020202020204" pitchFamily="34" charset="0"/>
                <a:ea typeface="Times New Roman" panose="02020603050405020304" pitchFamily="18" charset="0"/>
              </a:rPr>
              <a:t>God språkbeherskelse </a:t>
            </a:r>
            <a:r>
              <a:rPr lang="nb-NO" sz="3600" dirty="0">
                <a:solidFill>
                  <a:srgbClr val="000000"/>
                </a:solidFill>
                <a:effectLst/>
                <a:latin typeface="Arial Nova" panose="020B0504020202020204" pitchFamily="34" charset="0"/>
                <a:ea typeface="Times New Roman" panose="02020603050405020304" pitchFamily="18" charset="0"/>
              </a:rPr>
              <a:t>har stor betydning for sosial lek og samspill med andre barn og får betydning for barnets oppfatning av seg selv. Sammen med sosial kompetanse er gode vilkår for språkutvikling blant våre viktigste målområder både i uformelle og formelle hverdags – og  læringsaktiviteter. Barnehagen benytter pedagogiske verktøy som «språksprell», «snakkepakken» , «sansekort» og TRAS. Dette er metodiske språkleker,  språkutviklingsverktøy og observasjonsverktøy utviklet for barnehager, og sammen med observasjoner i daglig samvær og ulike typer samtaler med barn gir dette ansatte et  godt grunnlag for å kartlegge</a:t>
            </a:r>
            <a:r>
              <a:rPr lang="nb-NO" sz="3600" dirty="0">
                <a:solidFill>
                  <a:srgbClr val="000000"/>
                </a:solidFill>
                <a:latin typeface="Arial Nova" panose="020B0504020202020204" pitchFamily="34" charset="0"/>
                <a:ea typeface="Times New Roman" panose="02020603050405020304" pitchFamily="18" charset="0"/>
              </a:rPr>
              <a:t>, avdekke, vurdere og iverksette språkfremmende tiltak.</a:t>
            </a:r>
            <a:r>
              <a:rPr lang="nb-NO" sz="3600" dirty="0">
                <a:solidFill>
                  <a:srgbClr val="000000"/>
                </a:solidFill>
                <a:effectLst/>
                <a:latin typeface="Arial Nova" panose="020B0504020202020204" pitchFamily="34" charset="0"/>
                <a:ea typeface="Times New Roman" panose="02020603050405020304" pitchFamily="18" charset="0"/>
              </a:rPr>
              <a:t> Observasjon som metode for </a:t>
            </a:r>
            <a:r>
              <a:rPr lang="nb-NO" sz="3600" dirty="0">
                <a:solidFill>
                  <a:srgbClr val="000000"/>
                </a:solidFill>
                <a:latin typeface="Arial Nova" panose="020B0504020202020204" pitchFamily="34" charset="0"/>
                <a:ea typeface="Times New Roman" panose="02020603050405020304" pitchFamily="18" charset="0"/>
              </a:rPr>
              <a:t>systematisk kartlegging av barnas språkutvikling og språkmiljø er forebyggende mot mobbing og mobbeatferd ved at det bidrar til å bygge opp om </a:t>
            </a:r>
            <a:r>
              <a:rPr lang="nb-NO" sz="3600" dirty="0">
                <a:solidFill>
                  <a:srgbClr val="000000"/>
                </a:solidFill>
                <a:effectLst/>
                <a:latin typeface="Arial Nova" panose="020B0504020202020204" pitchFamily="34" charset="0"/>
                <a:ea typeface="Times New Roman" panose="02020603050405020304" pitchFamily="18" charset="0"/>
              </a:rPr>
              <a:t>barns språkutvikling, og evne til lek og samspill og dermed også  opplevelse av tilhørighet, innflytelse  og demokrati  i barnehagen.</a:t>
            </a:r>
            <a:endParaRPr lang="nb-NO" sz="3600" dirty="0">
              <a:effectLst/>
              <a:latin typeface="Arial Nova" panose="020B0504020202020204" pitchFamily="34" charset="0"/>
              <a:ea typeface="Times New Roman" panose="02020603050405020304" pitchFamily="18" charset="0"/>
            </a:endParaRPr>
          </a:p>
          <a:p>
            <a:pPr marL="0" indent="0">
              <a:spcBef>
                <a:spcPts val="0"/>
              </a:spcBef>
              <a:spcAft>
                <a:spcPts val="0"/>
              </a:spcAft>
              <a:buNone/>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Vi er opptatt av at hvert barn skal høre, oppleve og erfare at de er verdifulle hver eneste dag gjennom:</a:t>
            </a:r>
          </a:p>
          <a:p>
            <a:pPr marL="0" indent="0">
              <a:spcBef>
                <a:spcPts val="0"/>
              </a:spcBef>
              <a:spcAft>
                <a:spcPts val="0"/>
              </a:spcAft>
              <a:buNone/>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Lek, humor, glede </a:t>
            </a:r>
            <a:r>
              <a:rPr lang="nb-NO" sz="3600" dirty="0">
                <a:latin typeface="Arial Nova" panose="020B0504020202020204" pitchFamily="34" charset="0"/>
              </a:rPr>
              <a:t>– å kunne skille lek fra annen aktivitet, tolke lekesignaler, la seg rive med og føle glede, slappe av, spøke og ha det gøy</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Empati og rolletaking </a:t>
            </a:r>
            <a:r>
              <a:rPr lang="nb-NO" sz="3600" dirty="0">
                <a:latin typeface="Arial Nova" panose="020B0504020202020204" pitchFamily="34" charset="0"/>
              </a:rPr>
              <a:t>– innlevelse i andres følelser og forståelse for andres tanker og perspektiver.</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Egne følelser og mestring</a:t>
            </a:r>
            <a:r>
              <a:rPr lang="nb-NO" sz="3600" dirty="0">
                <a:latin typeface="Arial Nova" panose="020B0504020202020204" pitchFamily="34" charset="0"/>
              </a:rPr>
              <a:t>.  Hjelpe barna med å regulere følelser, hjelpe barn med sorg og skuffelser og hjelpe barn med å leke og mestre</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Prososial atferd </a:t>
            </a:r>
            <a:r>
              <a:rPr lang="nb-NO" sz="3600" dirty="0">
                <a:latin typeface="Arial Nova" panose="020B0504020202020204" pitchFamily="34" charset="0"/>
              </a:rPr>
              <a:t>– positive sosial holdninger og handlinger som å hjelpe, oppmuntre og dele med andre. Få anerkjennelse for barnas egne omsorgshandlinger.</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Selvkontroll </a:t>
            </a:r>
            <a:r>
              <a:rPr lang="nb-NO" sz="3600" dirty="0">
                <a:latin typeface="Arial Nova" panose="020B0504020202020204" pitchFamily="34" charset="0"/>
              </a:rPr>
              <a:t>– å kunne utsette egne behov og ønsker i situasjoner som krever turtaking, kompomisser og felles avgjørelser og takle konflikter. </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Selvhevdelse</a:t>
            </a:r>
            <a:r>
              <a:rPr lang="nb-NO" sz="3600" dirty="0">
                <a:latin typeface="Arial Nova" panose="020B0504020202020204" pitchFamily="34" charset="0"/>
              </a:rPr>
              <a:t> -  å kunne si egne meninger på en god måte, tørre å stå i mot andre og bli med på lek, samtaler og aktivitet som allerede er i gang</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spcBef>
                <a:spcPts val="0"/>
              </a:spcBef>
              <a:spcAft>
                <a:spcPts val="0"/>
              </a:spcAft>
              <a:buFont typeface="Wingdings" panose="05000000000000000000" pitchFamily="2" charset="2"/>
              <a:buChar char="v"/>
            </a:pPr>
            <a:r>
              <a:rPr lang="nb-NO" sz="3600" b="1" dirty="0">
                <a:latin typeface="Arial Nova" panose="020B0504020202020204" pitchFamily="34" charset="0"/>
              </a:rPr>
              <a:t>.Godt språkutviklende miljø</a:t>
            </a:r>
            <a:r>
              <a:rPr lang="nb-NO" sz="3600" dirty="0">
                <a:latin typeface="Arial Nova" panose="020B0504020202020204" pitchFamily="34" charset="0"/>
              </a:rPr>
              <a:t>: - Få virke og medvirke i et godt og stimulerende språkmiljø. Samspill og lek sammen med gode «språkmodeller» blant barn og ansatte i alle hverdagsaktiviteter og i tilrettelagte aktiviteter så som i felles sang og musikk, gjennom språkverktøy,  gjennom bøker, rim, regler, vitser og fortellinger og observasjon og bruk av «TRAS» ( tidlig registrering av språk. De ansatte inviterer barna til ulike typer samtale der barna har anledning til å fortelle, undre seg, reflektere og stille spørsmål. </a:t>
            </a:r>
          </a:p>
          <a:p>
            <a:pPr>
              <a:spcBef>
                <a:spcPts val="0"/>
              </a:spcBef>
              <a:spcAft>
                <a:spcPts val="0"/>
              </a:spcAft>
              <a:buFont typeface="Wingdings" panose="05000000000000000000" pitchFamily="2" charset="2"/>
              <a:buChar char="v"/>
            </a:pPr>
            <a:endParaRPr lang="nb-NO" sz="3600" dirty="0">
              <a:latin typeface="Arial Nova" panose="020B0504020202020204" pitchFamily="34" charset="0"/>
            </a:endParaRPr>
          </a:p>
          <a:p>
            <a:pPr>
              <a:buFont typeface="Wingdings" panose="05000000000000000000" pitchFamily="2" charset="2"/>
              <a:buChar char="v"/>
            </a:pPr>
            <a:endParaRPr lang="nb-NO" sz="3600" dirty="0"/>
          </a:p>
          <a:p>
            <a:pPr marL="0" indent="0">
              <a:buNone/>
            </a:pPr>
            <a:endParaRPr lang="nb-NO" sz="1400" dirty="0"/>
          </a:p>
        </p:txBody>
      </p:sp>
    </p:spTree>
    <p:extLst>
      <p:ext uri="{BB962C8B-B14F-4D97-AF65-F5344CB8AC3E}">
        <p14:creationId xmlns:p14="http://schemas.microsoft.com/office/powerpoint/2010/main" val="141102460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andlingsplan mot mobbing i Karusellen barnehage.pptx" id="{39FA3FB2-2411-4BC3-AA31-D0A341EBC7FC}" vid="{A3848B6F-DBAA-4F9F-A984-B6DF6B7324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14468</TotalTime>
  <Words>7030</Words>
  <Application>Microsoft Office PowerPoint</Application>
  <PresentationFormat>Widescreen</PresentationFormat>
  <Paragraphs>511</Paragraphs>
  <Slides>25</Slides>
  <Notes>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25</vt:i4>
      </vt:variant>
    </vt:vector>
  </HeadingPairs>
  <TitlesOfParts>
    <vt:vector size="32" baseType="lpstr">
      <vt:lpstr>Arial</vt:lpstr>
      <vt:lpstr>Arial Nova</vt:lpstr>
      <vt:lpstr>Bookman Old Style</vt:lpstr>
      <vt:lpstr>Calibri</vt:lpstr>
      <vt:lpstr>Franklin Gothic Book</vt:lpstr>
      <vt:lpstr>Wingdings</vt:lpstr>
      <vt:lpstr>1_RetrospectVTI</vt:lpstr>
      <vt:lpstr>Handlingsplan mot  krenkende atferd i Karusellen barnehage</vt:lpstr>
      <vt:lpstr>Innhold </vt:lpstr>
      <vt:lpstr>Barnehageloven kap.8,§41,42 og 43   Rammeplanen</vt:lpstr>
      <vt:lpstr>Innledning:</vt:lpstr>
      <vt:lpstr>   FOREBYGGENDE MILJØER MOT KRENKELSER OG MOBBEATFERD Kilde: Cecilie Evertsen Stanghelle, Læringsmiljøsenteret 2018  Tidlig og systematisk styrking av barns sosiale kompetanse fører til at barn får viktig kunnskap om seg selv, hvordan de knytter kontakter på en positiv måte og hvordan de skal forholde seg til andre. </vt:lpstr>
      <vt:lpstr> Definisjon og målsetting</vt:lpstr>
      <vt:lpstr>    Handlingsplan  Handlingsplanen skal gi kunnskap om mobbing og krenkende atferd og sette fokus på forebyggende arbeid i barnehagen. Planen skal bidra til at mobbing og krenkende atferd avdekkes og sikre at barnehagen har rutiner for håndtering av mobbing. Planens vedlegg inneholder rutinebeskrivelser og dokumenter for videre arbeid i barnehagen. Dersom mobbing og krenkende atferd skjer skal tiltak tilpasses den enkelte mobbesaken i barnehagen. </vt:lpstr>
      <vt:lpstr>Eksempler på hva vi gjenkjenner som krenkende og uønsket atferd;</vt:lpstr>
      <vt:lpstr>Hvordan vi kan forebygge krenkelser og mobbeatferd Sosial kompetanse består av ulike sosiale ferdigheter som er vesentlig å mestre  Språkets betydning</vt:lpstr>
      <vt:lpstr>Hvordan vi kan forebygge krenkelser og mobbeatferd God tilrettelegging og voksne som rollemodeller og «støttende stilas»</vt:lpstr>
      <vt:lpstr>I karusellen barnehage skal vi:</vt:lpstr>
      <vt:lpstr>Hvordan vi kan oppdage og avdekke at barn ikke har det bra</vt:lpstr>
      <vt:lpstr>Tiltak mot mobbing i barnehagen</vt:lpstr>
      <vt:lpstr>Tiltak mot krenkelser og mobbing i barnehagen Arbeidet mot mobbing handler først og fremst om den tydelige voksne som er følelsesmessig og intellektuelt tilstede for barna. I følelsene ligger anerkjennelsen, holdningene og forståelsen for barn. I intellektet  (hodet) ligger kunnskaper og erfaringer med direkte linje til følelsene (hjertet) som skal føre til konkrete handlinger som forebygger og stopper krenkelser som utestengning, mobbing, vold, diskriminering og trakassering. </vt:lpstr>
      <vt:lpstr>Foreldresamarbeid</vt:lpstr>
      <vt:lpstr>Avslutning</vt:lpstr>
      <vt:lpstr>Vedlegg og nyttige lenker</vt:lpstr>
      <vt:lpstr>Handlingsplan mot krenkelser og mobbeatferd Våre rutiner for å forebygge mobbing og krenkende atferd</vt:lpstr>
      <vt:lpstr>Handlingsplan mot krenkelser og mobbing  Når krenkelser avdekkes, iverksettes tiltaksplanen (Se vedlagt tiltaksplan)</vt:lpstr>
      <vt:lpstr>Tiltaksplan når krenkelser skjer Når krenkelser, så som mobbing avdekkes, iverksettes tiltaksplanen</vt:lpstr>
      <vt:lpstr>Referat fra møte vedrørende krenkelser</vt:lpstr>
      <vt:lpstr>Tiltaksplan når ansatt krenker eller mobber barn Alle møter, kartlegginger og observasjoner dokumenteres skriftlig Barnehageloven hjemler ikke tiltak mot ansatte. I slike saker er det arbeidsmiljøloven som kommer til anvendelse</vt:lpstr>
      <vt:lpstr>Sjekkliste 1: Barnehagens oppvekstmiljø – ansattes forhold til barna</vt:lpstr>
      <vt:lpstr>Sjekkliste 2. Barnehagens oppvekstmiljø – Miljøet i barnehage</vt:lpstr>
      <vt:lpstr>Litteraturliste, anbefalte bøker for voksne og barn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Handlingsplan mot mobbing i Karusellen barnehage</dc:title>
  <dc:creator>Karu Bhg</dc:creator>
  <cp:lastModifiedBy>Karu Bhg</cp:lastModifiedBy>
  <cp:revision>341</cp:revision>
  <dcterms:created xsi:type="dcterms:W3CDTF">2021-01-28T11:18:20Z</dcterms:created>
  <dcterms:modified xsi:type="dcterms:W3CDTF">2024-08-07T09:12:26Z</dcterms:modified>
</cp:coreProperties>
</file>